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61" r:id="rId5"/>
    <p:sldId id="277" r:id="rId6"/>
    <p:sldId id="279" r:id="rId7"/>
    <p:sldId id="265" r:id="rId8"/>
    <p:sldId id="281" r:id="rId9"/>
    <p:sldId id="282" r:id="rId10"/>
    <p:sldId id="283" r:id="rId11"/>
    <p:sldId id="284" r:id="rId12"/>
    <p:sldId id="285" r:id="rId13"/>
    <p:sldId id="286" r:id="rId14"/>
    <p:sldId id="287" r:id="rId15"/>
    <p:sldId id="289" r:id="rId16"/>
    <p:sldId id="290" r:id="rId17"/>
    <p:sldId id="266" r:id="rId18"/>
    <p:sldId id="292" r:id="rId19"/>
    <p:sldId id="293" r:id="rId20"/>
    <p:sldId id="268" r:id="rId21"/>
    <p:sldId id="269" r:id="rId22"/>
    <p:sldId id="270" r:id="rId23"/>
    <p:sldId id="271" r:id="rId24"/>
    <p:sldId id="272" r:id="rId25"/>
    <p:sldId id="275" r:id="rId26"/>
    <p:sldId id="273" r:id="rId27"/>
    <p:sldId id="274" r:id="rId28"/>
    <p:sldId id="288" r:id="rId29"/>
    <p:sldId id="278" r:id="rId30"/>
    <p:sldId id="276" r:id="rId31"/>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89" d="100"/>
          <a:sy n="89" d="100"/>
        </p:scale>
        <p:origin x="305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6C64CEC-EAFC-4F3E-9D33-CF71373FF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047B464-9F12-4132-AB18-EF6949F7F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9A0C4-19E3-4CB7-A0CE-A591ABBE3C4D}" type="datetime1">
              <a:rPr lang="es-ES" smtClean="0"/>
              <a:t>18/08/2020</a:t>
            </a:fld>
            <a:endParaRPr lang="es-ES"/>
          </a:p>
        </p:txBody>
      </p:sp>
      <p:sp>
        <p:nvSpPr>
          <p:cNvPr id="4" name="Marcador de pie de página 3">
            <a:extLst>
              <a:ext uri="{FF2B5EF4-FFF2-40B4-BE49-F238E27FC236}">
                <a16:creationId xmlns:a16="http://schemas.microsoft.com/office/drawing/2014/main" id="{1BA083B1-3BC2-484E-AFAD-070AE8A317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26AA960-F8D2-4942-80CF-768EF78ED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BC2BC-E3B0-4EB8-B491-5C1109F9CB2E}" type="slidenum">
              <a:rPr lang="es-ES" smtClean="0"/>
              <a:t>‹Nº›</a:t>
            </a:fld>
            <a:endParaRPr lang="es-ES"/>
          </a:p>
        </p:txBody>
      </p:sp>
    </p:spTree>
    <p:extLst>
      <p:ext uri="{BB962C8B-B14F-4D97-AF65-F5344CB8AC3E}">
        <p14:creationId xmlns:p14="http://schemas.microsoft.com/office/powerpoint/2010/main" val="172374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803FFA6-7A9A-4C4D-A8DB-853C2EEDFE96}" type="datetime1">
              <a:rPr lang="es-ES" noProof="0" smtClean="0"/>
              <a:t>18/08/2020</a:t>
            </a:fld>
            <a:endParaRPr lang="es-E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275CD8D-B1D9-4658-A4F0-38CA8D83ED5D}" type="slidenum">
              <a:rPr lang="es-ES" smtClean="0"/>
              <a:t>1</a:t>
            </a:fld>
            <a:endParaRPr lang="es-ES"/>
          </a:p>
        </p:txBody>
      </p:sp>
    </p:spTree>
    <p:extLst>
      <p:ext uri="{BB962C8B-B14F-4D97-AF65-F5344CB8AC3E}">
        <p14:creationId xmlns:p14="http://schemas.microsoft.com/office/powerpoint/2010/main" val="31107306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Imagen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ángulo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orma lib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ángulo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orma lib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orma lib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orma lib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orma lib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orma lib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orma lib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orma lib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orma lib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ángulo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orma lib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orma lib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orma lib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orma lib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orma lib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ángulo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orma lib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orma lib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orma lib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orma lib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orma lib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orma lib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orma lib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orma lib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orma lib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orma lib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orma lib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orma lib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orma lib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ítu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es-ES" noProof="0"/>
              <a:t>Haga clic para modificar el estilo de título del patrón</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4" name="Marcador de fecha 3"/>
          <p:cNvSpPr>
            <a:spLocks noGrp="1"/>
          </p:cNvSpPr>
          <p:nvPr>
            <p:ph type="dt" sz="half" idx="10"/>
          </p:nvPr>
        </p:nvSpPr>
        <p:spPr>
          <a:xfrm>
            <a:off x="7077511" y="5410201"/>
            <a:ext cx="2743200" cy="365125"/>
          </a:xfrm>
        </p:spPr>
        <p:txBody>
          <a:bodyPr rtlCol="0"/>
          <a:lstStyle/>
          <a:p>
            <a:pPr rtl="0"/>
            <a:fld id="{A0CA0AF3-38EB-4C63-8219-1BB50E1DE642}" type="datetime1">
              <a:rPr lang="es-ES" noProof="0" smtClean="0"/>
              <a:t>18/08/2020</a:t>
            </a:fld>
            <a:endParaRPr lang="es-ES" noProof="0"/>
          </a:p>
        </p:txBody>
      </p:sp>
      <p:sp>
        <p:nvSpPr>
          <p:cNvPr id="5" name="Marcador de posición de pie de página 4"/>
          <p:cNvSpPr>
            <a:spLocks noGrp="1"/>
          </p:cNvSpPr>
          <p:nvPr>
            <p:ph type="ftr" sz="quarter" idx="11"/>
          </p:nvPr>
        </p:nvSpPr>
        <p:spPr>
          <a:xfrm>
            <a:off x="1876424" y="5410201"/>
            <a:ext cx="5124886"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9896911" y="5410199"/>
            <a:ext cx="771089" cy="365125"/>
          </a:xfrm>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0" y="4304664"/>
            <a:ext cx="9912355" cy="819355"/>
          </a:xfrm>
        </p:spPr>
        <p:txBody>
          <a:bodyPr rtlCol="0" anchor="b">
            <a:normAutofit/>
          </a:bodyPr>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es-ES" noProof="0"/>
              <a:t>Haga clic en el icono para agregar una imagen</a:t>
            </a:r>
          </a:p>
        </p:txBody>
      </p:sp>
      <p:sp>
        <p:nvSpPr>
          <p:cNvPr id="4" name="Marcador de posición de texto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58C4CEBC-8241-4D36-9AE9-2F7827A2AB82}"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56" y="609600"/>
            <a:ext cx="9905955" cy="3429000"/>
          </a:xfrm>
        </p:spPr>
        <p:txBody>
          <a:bodyPr rtlCol="0" anchor="ctr">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9CF86A2-5975-430E-A6E1-BD589C3F53FA}"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es-ES" noProof="0"/>
              <a:t>Haga clic para modificar el estilo de título del patrón</a:t>
            </a:r>
          </a:p>
        </p:txBody>
      </p:sp>
      <p:sp>
        <p:nvSpPr>
          <p:cNvPr id="12" name="Marcador de tex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4" name="Marcador de posición de texto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2E108C3-FC2A-4A8A-AC92-EA51B902A531}"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
        <p:nvSpPr>
          <p:cNvPr id="60" name="Cuadro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
        <p:nvSpPr>
          <p:cNvPr id="61" name="Cuadro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ítulo 1"/>
          <p:cNvSpPr>
            <a:spLocks noGrp="1"/>
          </p:cNvSpPr>
          <p:nvPr>
            <p:ph type="title"/>
          </p:nvPr>
        </p:nvSpPr>
        <p:spPr>
          <a:xfrm>
            <a:off x="1141410" y="2134041"/>
            <a:ext cx="9906001" cy="2511835"/>
          </a:xfrm>
        </p:spPr>
        <p:txBody>
          <a:bodyPr rtlCol="0" anchor="b">
            <a:normAutofit/>
          </a:bodyPr>
          <a:lstStyle>
            <a:lvl1pPr>
              <a:defRPr sz="3600"/>
            </a:lvl1pPr>
          </a:lstStyle>
          <a:p>
            <a:pPr rtl="0"/>
            <a:r>
              <a:rPr lang="es-ES" noProof="0"/>
              <a:t>Haga clic para modificar el estilo de título del patrón</a:t>
            </a:r>
          </a:p>
        </p:txBody>
      </p:sp>
      <p:sp>
        <p:nvSpPr>
          <p:cNvPr id="4" name="Marcador de posición de texto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8B62AA30-5A4A-4C4F-90B9-3E19351EA7E7}"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ítulo 1"/>
          <p:cNvSpPr>
            <a:spLocks noGrp="1"/>
          </p:cNvSpPr>
          <p:nvPr>
            <p:ph type="title"/>
          </p:nvPr>
        </p:nvSpPr>
        <p:spPr>
          <a:xfrm>
            <a:off x="1141413" y="609600"/>
            <a:ext cx="9905998" cy="1905000"/>
          </a:xfrm>
        </p:spPr>
        <p:txBody>
          <a:bodyPr rtlCol="0"/>
          <a:lstStyle/>
          <a:p>
            <a:pPr rtl="0"/>
            <a:r>
              <a:rPr lang="es-ES" noProof="0"/>
              <a:t>Haga clic para modificar el estilo de título del patrón</a:t>
            </a:r>
          </a:p>
        </p:txBody>
      </p:sp>
      <p:sp>
        <p:nvSpPr>
          <p:cNvPr id="7" name="Marcador de tex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8" name="Marcador de posición de tex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9" name="Marcador de posición de texto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0" name="Marcador de posición de texto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11" name="Marcador de posición de texto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2" name="Marcador de posición de tex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3FEF6314-BF1E-4D9F-B381-C1CADA8C0092}" type="datetime1">
              <a:rPr lang="es-ES" noProof="0" smtClean="0"/>
              <a:t>18/08/2020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es-ES" noProof="0"/>
              <a:t>Haga clic para modificar el estilo de título del patrón</a:t>
            </a:r>
          </a:p>
        </p:txBody>
      </p:sp>
      <p:sp>
        <p:nvSpPr>
          <p:cNvPr id="19" name="Marcador de tex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posición de imagen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1" name="Marcador de posición de texto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2" name="Marcador de posición de texto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3" name="Marcador de posición de imagen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4" name="Marcador de posición de tex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25" name="Marcador de texto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6" name="Marcador de posición de imagen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es-ES" noProof="0"/>
              <a:t>Haga clic en el icono para agregar una imagen</a:t>
            </a:r>
          </a:p>
        </p:txBody>
      </p:sp>
      <p:sp>
        <p:nvSpPr>
          <p:cNvPr id="27" name="Marcador de posición de tex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3" name="Marcador de posición de fecha 2"/>
          <p:cNvSpPr>
            <a:spLocks noGrp="1"/>
          </p:cNvSpPr>
          <p:nvPr>
            <p:ph type="dt" sz="half" idx="10"/>
          </p:nvPr>
        </p:nvSpPr>
        <p:spPr/>
        <p:txBody>
          <a:bodyPr rtlCol="0"/>
          <a:lstStyle/>
          <a:p>
            <a:pPr rtl="0"/>
            <a:fld id="{4A719E82-A331-4C72-B82B-5BADCE141852}" type="datetime1">
              <a:rPr lang="es-ES" noProof="0" smtClean="0"/>
              <a:t>18/08/2020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nchor="t"/>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95345DB-BC09-4F2D-A950-B5824E6179D5}" type="datetime1">
              <a:rPr lang="es-ES" noProof="0" smtClean="0"/>
              <a:t>18/08/2020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042400" y="609599"/>
            <a:ext cx="2005011" cy="518160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1141410" y="609599"/>
            <a:ext cx="7748590" cy="518160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20DB2A24-9D58-4203-8723-A461A06D087E}" type="datetime1">
              <a:rPr lang="es-ES" noProof="0" smtClean="0"/>
              <a:t>18/08/2020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10"/>
          </p:nvPr>
        </p:nvSpPr>
        <p:spPr/>
        <p:txBody>
          <a:bodyPr rtlCol="0"/>
          <a:lstStyle/>
          <a:p>
            <a:pPr rtl="0"/>
            <a:fld id="{BEB6E4BD-E62C-4E2F-937A-C3A4DB855F30}" type="datetime1">
              <a:rPr lang="es-ES" noProof="0" smtClean="0"/>
              <a:t>18/08/2020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1419226"/>
            <a:ext cx="9906000" cy="2852737"/>
          </a:xfrm>
        </p:spPr>
        <p:txBody>
          <a:bodyPr rtlCol="0" anchor="b">
            <a:normAutofit/>
          </a:bodyPr>
          <a:lstStyle>
            <a:lvl1pPr>
              <a:defRPr sz="3600"/>
            </a:lvl1pPr>
          </a:lstStyle>
          <a:p>
            <a:pPr rtl="0"/>
            <a:r>
              <a:rPr lang="es-ES" noProof="0"/>
              <a:t>Haga clic para modificar el estilo de título del patrón</a:t>
            </a:r>
          </a:p>
        </p:txBody>
      </p:sp>
      <p:sp>
        <p:nvSpPr>
          <p:cNvPr id="3" name="Marcador de tex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4" name="Marcador de posición de fecha 3"/>
          <p:cNvSpPr>
            <a:spLocks noGrp="1"/>
          </p:cNvSpPr>
          <p:nvPr>
            <p:ph type="dt" sz="half" idx="10"/>
          </p:nvPr>
        </p:nvSpPr>
        <p:spPr/>
        <p:txBody>
          <a:bodyPr rtlCol="0"/>
          <a:lstStyle/>
          <a:p>
            <a:pPr rtl="0"/>
            <a:fld id="{BB54C683-0777-4D8C-AF75-A78D3205BAC8}" type="datetime1">
              <a:rPr lang="es-ES" noProof="0" smtClean="0"/>
              <a:t>18/08/2020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141410" y="2249486"/>
            <a:ext cx="4878389"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6172200" y="2249486"/>
            <a:ext cx="4875211" cy="354171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fecha 4"/>
          <p:cNvSpPr>
            <a:spLocks noGrp="1"/>
          </p:cNvSpPr>
          <p:nvPr>
            <p:ph type="dt" sz="half" idx="10"/>
          </p:nvPr>
        </p:nvSpPr>
        <p:spPr/>
        <p:txBody>
          <a:bodyPr rtlCol="0"/>
          <a:lstStyle/>
          <a:p>
            <a:pPr rtl="0"/>
            <a:fld id="{62BBE8E3-4A21-45D7-A860-DFDA026419EC}"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es-ES" noProof="0"/>
              <a:t>Haga clic para modificar el estilo de título del patrón</a:t>
            </a:r>
          </a:p>
        </p:txBody>
      </p:sp>
      <p:sp>
        <p:nvSpPr>
          <p:cNvPr id="3" name="Marcador de tex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141410" y="3073397"/>
            <a:ext cx="4878391"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172200" y="3073397"/>
            <a:ext cx="4875210" cy="271780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posición de fecha 6"/>
          <p:cNvSpPr>
            <a:spLocks noGrp="1"/>
          </p:cNvSpPr>
          <p:nvPr>
            <p:ph type="dt" sz="half" idx="10"/>
          </p:nvPr>
        </p:nvSpPr>
        <p:spPr/>
        <p:txBody>
          <a:bodyPr rtlCol="0"/>
          <a:lstStyle/>
          <a:p>
            <a:pPr rtl="0"/>
            <a:fld id="{8EFD387C-7178-4981-AEA8-6F8B6F75A91E}" type="datetime1">
              <a:rPr lang="es-ES" noProof="0" smtClean="0"/>
              <a:t>18/08/2020</a:t>
            </a:fld>
            <a:endParaRPr lang="es-ES" noProof="0"/>
          </a:p>
        </p:txBody>
      </p:sp>
      <p:sp>
        <p:nvSpPr>
          <p:cNvPr id="8" name="Marcador de posición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fecha 2"/>
          <p:cNvSpPr>
            <a:spLocks noGrp="1"/>
          </p:cNvSpPr>
          <p:nvPr>
            <p:ph type="dt" sz="half" idx="10"/>
          </p:nvPr>
        </p:nvSpPr>
        <p:spPr/>
        <p:txBody>
          <a:bodyPr rtlCol="0"/>
          <a:lstStyle/>
          <a:p>
            <a:pPr rtl="0"/>
            <a:fld id="{F9E1022B-32BE-4FE1-92B8-C5149277BA50}" type="datetime1">
              <a:rPr lang="es-ES" noProof="0" smtClean="0"/>
              <a:t>18/08/2020</a:t>
            </a:fld>
            <a:endParaRPr lang="es-ES" noProof="0"/>
          </a:p>
        </p:txBody>
      </p:sp>
      <p:sp>
        <p:nvSpPr>
          <p:cNvPr id="4" name="Marcador de posición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2AD2895C-9724-44AD-A1CB-C4CD2333D14A}" type="datetime1">
              <a:rPr lang="es-ES" noProof="0" smtClean="0"/>
              <a:t>18/08/2020</a:t>
            </a:fld>
            <a:endParaRPr lang="es-ES" noProof="0"/>
          </a:p>
        </p:txBody>
      </p:sp>
      <p:sp>
        <p:nvSpPr>
          <p:cNvPr id="3" name="Marcador de posición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146705" y="609601"/>
            <a:ext cx="3856037" cy="1639884"/>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p:cNvSpPr>
            <a:spLocks noGrp="1"/>
          </p:cNvSpPr>
          <p:nvPr>
            <p:ph idx="1"/>
          </p:nvPr>
        </p:nvSpPr>
        <p:spPr>
          <a:xfrm>
            <a:off x="5156200" y="592666"/>
            <a:ext cx="5891209" cy="5198534"/>
          </a:xfrm>
        </p:spPr>
        <p:txBody>
          <a:bodyPr rtlCol="0" anchor="ct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EB4771A7-61FB-45DE-8598-173673CE36D3}"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F2B77F93-129F-44A2-8E92-7F7A3AA89FC7}" type="datetime1">
              <a:rPr lang="es-ES" noProof="0" smtClean="0"/>
              <a:t>18/08/2020</a:t>
            </a:fld>
            <a:endParaRPr lang="es-ES" noProof="0"/>
          </a:p>
        </p:txBody>
      </p:sp>
      <p:sp>
        <p:nvSpPr>
          <p:cNvPr id="6" name="Marcador de posición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upo 7"/>
          <p:cNvGrpSpPr/>
          <p:nvPr/>
        </p:nvGrpSpPr>
        <p:grpSpPr>
          <a:xfrm>
            <a:off x="-14288" y="0"/>
            <a:ext cx="12053888" cy="6858001"/>
            <a:chOff x="-14288" y="0"/>
            <a:chExt cx="12053888" cy="6858001"/>
          </a:xfrm>
        </p:grpSpPr>
        <p:grpSp>
          <p:nvGrpSpPr>
            <p:cNvPr id="9" name="Gru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ángulo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orma lib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orma lib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orma lib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orma lib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orma lib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orma lib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orma lib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orma lib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orma lib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orma lib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í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b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orma lib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orma lib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orma lib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ángulo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orma lib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orma lib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orma lib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orma lib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orma lib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orma lib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orma lib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orma lib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orma lib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orma lib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orma lib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orma lib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orma lib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orma lib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orma lib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orma lib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orma lib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orma lib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orma lib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ángulo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Marcador de posición de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es-ES" noProof="0"/>
          </a:p>
        </p:txBody>
      </p:sp>
      <p:sp>
        <p:nvSpPr>
          <p:cNvPr id="3" name="Marcador de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1E95752A-3CB1-471B-A60A-70B55E468DDA}" type="datetime1">
              <a:rPr lang="es-ES" noProof="0" smtClean="0"/>
              <a:t>18/08/2020</a:t>
            </a:fld>
            <a:endParaRPr lang="es-ES" noProof="0" dirty="0"/>
          </a:p>
        </p:txBody>
      </p:sp>
      <p:sp>
        <p:nvSpPr>
          <p:cNvPr id="5" name="Marcador de posición de pie de pá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es-ES" noProof="0" smtClean="0"/>
              <a:pPr rtl="0"/>
              <a:t>‹Nº›</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ángu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79" name="Imagen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6="http://schemas.microsoft.com/office/drawing/2014/main" xmlns:a14="http://schemas.microsoft.com/office/drawing/2010/main" xmlns="">
                  <a:solidFill>
                    <a:srgbClr val="FFFFFF"/>
                  </a:solidFill>
                </a14:hiddenFill>
              </a:ext>
            </a:extLst>
          </p:spPr>
        </p:pic>
      </p:grpSp>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2" y="10"/>
            <a:ext cx="12188389" cy="6857990"/>
          </a:xfrm>
          <a:prstGeom prst="rect">
            <a:avLst/>
          </a:prstGeom>
        </p:spPr>
      </p:pic>
      <p:grpSp>
        <p:nvGrpSpPr>
          <p:cNvPr id="81" name="Gru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ctángulo con esquinas opuestas redondeadas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grpSp>
          <p:nvGrpSpPr>
            <p:cNvPr id="83" name="Gru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orma libre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orma libre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orma libre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orma libre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orma libre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orma libre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orma libre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orma libre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orma libre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ángu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orma libre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orma libre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orma libre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orma libre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orma libre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orma libre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orma libre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orma libre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orma libre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ángu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s-ES" dirty="0"/>
              <a:t>Compresor de audio</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fontScale="62500" lnSpcReduction="20000"/>
          </a:bodyPr>
          <a:lstStyle/>
          <a:p>
            <a:pPr algn="ctr" rtl="0"/>
            <a:r>
              <a:rPr lang="es-ES" dirty="0"/>
              <a:t>Integrantes:</a:t>
            </a:r>
          </a:p>
          <a:p>
            <a:pPr marL="342900" indent="-342900" algn="ctr" rtl="0">
              <a:buFontTx/>
              <a:buChar char="-"/>
            </a:pPr>
            <a:r>
              <a:rPr lang="es-ES" dirty="0"/>
              <a:t>Nicolas herrera </a:t>
            </a:r>
            <a:r>
              <a:rPr lang="es-ES" dirty="0" err="1"/>
              <a:t>rubiano</a:t>
            </a:r>
            <a:r>
              <a:rPr lang="es-ES" dirty="0"/>
              <a:t> 20171020118</a:t>
            </a:r>
          </a:p>
          <a:p>
            <a:pPr marL="342900" indent="-342900" algn="ctr" rtl="0">
              <a:buFontTx/>
              <a:buChar char="-"/>
            </a:pPr>
            <a:r>
              <a:rPr lang="es-ES" dirty="0" err="1"/>
              <a:t>Alvaro</a:t>
            </a:r>
            <a:r>
              <a:rPr lang="es-ES" dirty="0"/>
              <a:t> </a:t>
            </a:r>
            <a:r>
              <a:rPr lang="es-ES" dirty="0" err="1"/>
              <a:t>andres</a:t>
            </a:r>
            <a:r>
              <a:rPr lang="es-ES" dirty="0"/>
              <a:t> niño 20171020139</a:t>
            </a:r>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1CB5E0B-33C8-401C-B246-1C8BC0719CB6}"/>
              </a:ext>
            </a:extLst>
          </p:cNvPr>
          <p:cNvSpPr>
            <a:spLocks noGrp="1"/>
          </p:cNvSpPr>
          <p:nvPr>
            <p:ph idx="1"/>
          </p:nvPr>
        </p:nvSpPr>
        <p:spPr>
          <a:xfrm>
            <a:off x="1141412" y="808383"/>
            <a:ext cx="9905999" cy="4982818"/>
          </a:xfrm>
        </p:spPr>
        <p:txBody>
          <a:bodyPr/>
          <a:lstStyle/>
          <a:p>
            <a:r>
              <a:rPr lang="es-MX" sz="1800" b="1" dirty="0">
                <a:effectLst/>
                <a:latin typeface="Times New Roman" panose="02020603050405020304" pitchFamily="18" charset="0"/>
                <a:ea typeface="Times New Roman" panose="02020603050405020304" pitchFamily="18" charset="0"/>
              </a:rPr>
              <a:t>Codificadores de forma de onda: </a:t>
            </a:r>
            <a:r>
              <a:rPr lang="es-MX" sz="1800" dirty="0">
                <a:effectLst/>
                <a:latin typeface="Times New Roman" panose="02020603050405020304" pitchFamily="18" charset="0"/>
                <a:ea typeface="Times New Roman" panose="02020603050405020304" pitchFamily="18" charset="0"/>
              </a:rPr>
              <a:t>estos codificadores se basan en el estudio de la señal de forma que intentan reproducir la forma de la señal de entrada, se aprovecha la redundancia de la señal y, a partir de una predicción lineal, permiten codificar la señal auditiva y consiguiendo tasas de compresión elevadas cuando las señales son redundantes y prácticamente nulas cuando no sea de esta manera</a:t>
            </a:r>
          </a:p>
          <a:p>
            <a:r>
              <a:rPr lang="es-MX" sz="1800" b="1" dirty="0">
                <a:effectLst/>
                <a:latin typeface="Times New Roman" panose="02020603050405020304" pitchFamily="18" charset="0"/>
                <a:ea typeface="Times New Roman" panose="02020603050405020304" pitchFamily="18" charset="0"/>
              </a:rPr>
              <a:t>Codificadores híbridos</a:t>
            </a:r>
            <a:r>
              <a:rPr lang="es-MX" sz="1800" b="1" dirty="0">
                <a:latin typeface="Times New Roman" panose="02020603050405020304" pitchFamily="18" charset="0"/>
                <a:ea typeface="Times New Roman" panose="02020603050405020304" pitchFamily="18" charset="0"/>
              </a:rPr>
              <a:t>: </a:t>
            </a:r>
            <a:endParaRPr lang="es-MX" sz="1800" b="1" dirty="0">
              <a:effectLst/>
              <a:latin typeface="Times New Roman" panose="02020603050405020304" pitchFamily="18" charset="0"/>
              <a:ea typeface="Times New Roman" panose="02020603050405020304" pitchFamily="18" charset="0"/>
            </a:endParaRPr>
          </a:p>
          <a:p>
            <a:pPr marL="0" indent="0">
              <a:buNone/>
            </a:pPr>
            <a:endParaRPr lang="es-CO" dirty="0"/>
          </a:p>
        </p:txBody>
      </p:sp>
      <p:pic>
        <p:nvPicPr>
          <p:cNvPr id="4" name="Imagen 3">
            <a:extLst>
              <a:ext uri="{FF2B5EF4-FFF2-40B4-BE49-F238E27FC236}">
                <a16:creationId xmlns:a16="http://schemas.microsoft.com/office/drawing/2014/main" id="{1A47F7D5-D234-499C-9276-C2EF6849F906}"/>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023854" y="3299792"/>
            <a:ext cx="6141113" cy="2496461"/>
          </a:xfrm>
          <a:prstGeom prst="rect">
            <a:avLst/>
          </a:prstGeom>
        </p:spPr>
      </p:pic>
    </p:spTree>
    <p:extLst>
      <p:ext uri="{BB962C8B-B14F-4D97-AF65-F5344CB8AC3E}">
        <p14:creationId xmlns:p14="http://schemas.microsoft.com/office/powerpoint/2010/main" val="14882327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F4CEA-AE4B-4CF9-9F5B-6B9491440C11}"/>
              </a:ext>
            </a:extLst>
          </p:cNvPr>
          <p:cNvSpPr>
            <a:spLocks noGrp="1"/>
          </p:cNvSpPr>
          <p:nvPr>
            <p:ph type="title"/>
          </p:nvPr>
        </p:nvSpPr>
        <p:spPr/>
        <p:txBody>
          <a:bodyPr/>
          <a:lstStyle/>
          <a:p>
            <a:r>
              <a:rPr lang="es-CO" dirty="0"/>
              <a:t>Parámetros para la codificación</a:t>
            </a:r>
          </a:p>
        </p:txBody>
      </p:sp>
      <p:sp>
        <p:nvSpPr>
          <p:cNvPr id="3" name="Marcador de contenido 2">
            <a:extLst>
              <a:ext uri="{FF2B5EF4-FFF2-40B4-BE49-F238E27FC236}">
                <a16:creationId xmlns:a16="http://schemas.microsoft.com/office/drawing/2014/main" id="{0BE9AC76-56B4-480A-86BE-360D3E96709E}"/>
              </a:ext>
            </a:extLst>
          </p:cNvPr>
          <p:cNvSpPr>
            <a:spLocks noGrp="1"/>
          </p:cNvSpPr>
          <p:nvPr>
            <p:ph idx="1"/>
          </p:nvPr>
        </p:nvSpPr>
        <p:spPr>
          <a:xfrm>
            <a:off x="1141412" y="2478157"/>
            <a:ext cx="9905999" cy="3313044"/>
          </a:xfrm>
        </p:spPr>
        <p:txBody>
          <a:bodyPr/>
          <a:lstStyle/>
          <a:p>
            <a:r>
              <a:rPr lang="es-MX" sz="1800" b="1" dirty="0">
                <a:effectLst/>
                <a:latin typeface="Times New Roman" panose="02020603050405020304" pitchFamily="18" charset="0"/>
                <a:ea typeface="Times New Roman" panose="02020603050405020304" pitchFamily="18" charset="0"/>
              </a:rPr>
              <a:t>Número de canales</a:t>
            </a:r>
          </a:p>
          <a:p>
            <a:r>
              <a:rPr lang="es-MX" sz="1800" b="1" dirty="0">
                <a:effectLst/>
                <a:latin typeface="Times New Roman" panose="02020603050405020304" pitchFamily="18" charset="0"/>
                <a:ea typeface="Times New Roman" panose="02020603050405020304" pitchFamily="18" charset="0"/>
              </a:rPr>
              <a:t>Frecuencia de muestreo</a:t>
            </a:r>
            <a:endParaRPr lang="es-MX" sz="1800" b="1" dirty="0">
              <a:latin typeface="Times New Roman" panose="02020603050405020304" pitchFamily="18" charset="0"/>
              <a:ea typeface="Times New Roman" panose="02020603050405020304" pitchFamily="18" charset="0"/>
            </a:endParaRPr>
          </a:p>
          <a:p>
            <a:r>
              <a:rPr lang="es-MX" sz="1800" b="1" dirty="0">
                <a:effectLst/>
                <a:latin typeface="Times New Roman" panose="02020603050405020304" pitchFamily="18" charset="0"/>
                <a:ea typeface="Times New Roman" panose="02020603050405020304" pitchFamily="18" charset="0"/>
              </a:rPr>
              <a:t>Número de bits por muestra</a:t>
            </a:r>
          </a:p>
          <a:p>
            <a:r>
              <a:rPr lang="es-MX" sz="1800" b="1" dirty="0">
                <a:effectLst/>
                <a:latin typeface="Times New Roman" panose="02020603050405020304" pitchFamily="18" charset="0"/>
                <a:ea typeface="Times New Roman" panose="02020603050405020304" pitchFamily="18" charset="0"/>
              </a:rPr>
              <a:t>Tipo de compresión</a:t>
            </a:r>
            <a:endParaRPr lang="es-MX" sz="1800" b="1" dirty="0">
              <a:latin typeface="Times New Roman" panose="02020603050405020304" pitchFamily="18" charset="0"/>
              <a:ea typeface="Times New Roman" panose="02020603050405020304" pitchFamily="18" charset="0"/>
            </a:endParaRPr>
          </a:p>
          <a:p>
            <a:r>
              <a:rPr lang="es-MX" sz="1800" b="1" dirty="0">
                <a:effectLst/>
                <a:latin typeface="Times New Roman" panose="02020603050405020304" pitchFamily="18" charset="0"/>
                <a:ea typeface="Times New Roman" panose="02020603050405020304" pitchFamily="18" charset="0"/>
              </a:rPr>
              <a:t>Tasa de bits</a:t>
            </a:r>
            <a:endParaRPr lang="es-CO" dirty="0"/>
          </a:p>
        </p:txBody>
      </p:sp>
    </p:spTree>
    <p:extLst>
      <p:ext uri="{BB962C8B-B14F-4D97-AF65-F5344CB8AC3E}">
        <p14:creationId xmlns:p14="http://schemas.microsoft.com/office/powerpoint/2010/main" val="208339181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CB8F85-F8D5-428C-A41D-8FCA71E535A9}"/>
              </a:ext>
            </a:extLst>
          </p:cNvPr>
          <p:cNvSpPr>
            <a:spLocks noGrp="1"/>
          </p:cNvSpPr>
          <p:nvPr>
            <p:ph type="title"/>
          </p:nvPr>
        </p:nvSpPr>
        <p:spPr/>
        <p:txBody>
          <a:bodyPr/>
          <a:lstStyle/>
          <a:p>
            <a:r>
              <a:rPr lang="es-CO" dirty="0"/>
              <a:t>Artículos relacionados</a:t>
            </a:r>
          </a:p>
        </p:txBody>
      </p:sp>
      <p:sp>
        <p:nvSpPr>
          <p:cNvPr id="3" name="Marcador de contenido 2">
            <a:extLst>
              <a:ext uri="{FF2B5EF4-FFF2-40B4-BE49-F238E27FC236}">
                <a16:creationId xmlns:a16="http://schemas.microsoft.com/office/drawing/2014/main" id="{C773E1EC-90E7-428E-94C5-BBABB4EAF840}"/>
              </a:ext>
            </a:extLst>
          </p:cNvPr>
          <p:cNvSpPr>
            <a:spLocks noGrp="1"/>
          </p:cNvSpPr>
          <p:nvPr>
            <p:ph idx="1"/>
          </p:nvPr>
        </p:nvSpPr>
        <p:spPr/>
        <p:txBody>
          <a:bodyPr>
            <a:normAutofit fontScale="92500" lnSpcReduction="10000"/>
          </a:bodyPr>
          <a:lstStyle/>
          <a:p>
            <a:pPr algn="just"/>
            <a:r>
              <a:rPr lang="es-CO" dirty="0"/>
              <a:t>Audio </a:t>
            </a:r>
            <a:r>
              <a:rPr lang="es-CO" dirty="0" err="1"/>
              <a:t>compression</a:t>
            </a:r>
            <a:r>
              <a:rPr lang="es-CO" dirty="0"/>
              <a:t> </a:t>
            </a:r>
            <a:r>
              <a:rPr lang="es-CO" dirty="0" err="1"/>
              <a:t>using</a:t>
            </a:r>
            <a:r>
              <a:rPr lang="es-CO" dirty="0"/>
              <a:t> </a:t>
            </a:r>
            <a:r>
              <a:rPr lang="es-CO" dirty="0" err="1"/>
              <a:t>dynamic</a:t>
            </a:r>
            <a:r>
              <a:rPr lang="es-CO" dirty="0"/>
              <a:t> </a:t>
            </a:r>
            <a:r>
              <a:rPr lang="es-CO" dirty="0" err="1"/>
              <a:t>Huffman</a:t>
            </a:r>
            <a:r>
              <a:rPr lang="es-CO" dirty="0"/>
              <a:t> and RLE </a:t>
            </a:r>
            <a:r>
              <a:rPr lang="es-CO" dirty="0" err="1"/>
              <a:t>coding</a:t>
            </a:r>
            <a:endParaRPr lang="es-CO" dirty="0"/>
          </a:p>
          <a:p>
            <a:pPr algn="just"/>
            <a:r>
              <a:rPr lang="es-CO" dirty="0" err="1"/>
              <a:t>Comparison</a:t>
            </a:r>
            <a:r>
              <a:rPr lang="es-CO" dirty="0"/>
              <a:t> </a:t>
            </a:r>
            <a:r>
              <a:rPr lang="es-CO" dirty="0" err="1"/>
              <a:t>of</a:t>
            </a:r>
            <a:r>
              <a:rPr lang="es-CO" dirty="0"/>
              <a:t> </a:t>
            </a:r>
            <a:r>
              <a:rPr lang="es-CO" dirty="0" err="1"/>
              <a:t>psychoacoustic</a:t>
            </a:r>
            <a:r>
              <a:rPr lang="es-CO" dirty="0"/>
              <a:t> </a:t>
            </a:r>
            <a:r>
              <a:rPr lang="es-CO" dirty="0" err="1"/>
              <a:t>principles</a:t>
            </a:r>
            <a:r>
              <a:rPr lang="es-CO" dirty="0"/>
              <a:t> and </a:t>
            </a:r>
            <a:r>
              <a:rPr lang="es-CO" dirty="0" err="1"/>
              <a:t>genetic</a:t>
            </a:r>
            <a:r>
              <a:rPr lang="es-CO" dirty="0"/>
              <a:t> </a:t>
            </a:r>
            <a:r>
              <a:rPr lang="es-CO" dirty="0" err="1"/>
              <a:t>algorithms</a:t>
            </a:r>
            <a:r>
              <a:rPr lang="es-CO" dirty="0"/>
              <a:t> in audio </a:t>
            </a:r>
            <a:r>
              <a:rPr lang="es-CO" dirty="0" err="1"/>
              <a:t>compression</a:t>
            </a:r>
            <a:endParaRPr lang="es-CO" dirty="0"/>
          </a:p>
          <a:p>
            <a:pPr algn="just"/>
            <a:r>
              <a:rPr lang="es-CO" dirty="0"/>
              <a:t>LSB </a:t>
            </a:r>
            <a:r>
              <a:rPr lang="es-CO" dirty="0" err="1"/>
              <a:t>Based</a:t>
            </a:r>
            <a:r>
              <a:rPr lang="es-CO" dirty="0"/>
              <a:t> Audio </a:t>
            </a:r>
            <a:r>
              <a:rPr lang="es-CO" dirty="0" err="1"/>
              <a:t>Steganography</a:t>
            </a:r>
            <a:r>
              <a:rPr lang="es-CO" dirty="0"/>
              <a:t> </a:t>
            </a:r>
            <a:r>
              <a:rPr lang="es-CO" dirty="0" err="1"/>
              <a:t>Based</a:t>
            </a:r>
            <a:r>
              <a:rPr lang="es-CO" dirty="0"/>
              <a:t> </a:t>
            </a:r>
            <a:r>
              <a:rPr lang="es-CO" dirty="0" err="1"/>
              <a:t>On</a:t>
            </a:r>
            <a:r>
              <a:rPr lang="es-CO" dirty="0"/>
              <a:t> Text </a:t>
            </a:r>
            <a:r>
              <a:rPr lang="es-CO" dirty="0" err="1"/>
              <a:t>Compression</a:t>
            </a:r>
            <a:endParaRPr lang="es-CO" dirty="0"/>
          </a:p>
          <a:p>
            <a:pPr algn="just"/>
            <a:r>
              <a:rPr lang="es-CO" dirty="0"/>
              <a:t>Digital Audio </a:t>
            </a:r>
            <a:r>
              <a:rPr lang="es-CO" dirty="0" err="1"/>
              <a:t>Compression</a:t>
            </a:r>
            <a:endParaRPr lang="es-CO" dirty="0"/>
          </a:p>
          <a:p>
            <a:pPr algn="just"/>
            <a:r>
              <a:rPr lang="es-CO" dirty="0"/>
              <a:t>DSP audio </a:t>
            </a:r>
            <a:r>
              <a:rPr lang="es-CO" dirty="0" err="1"/>
              <a:t>compression</a:t>
            </a:r>
            <a:r>
              <a:rPr lang="es-CO" dirty="0"/>
              <a:t> </a:t>
            </a:r>
            <a:r>
              <a:rPr lang="es-CO" dirty="0" err="1"/>
              <a:t>system</a:t>
            </a:r>
            <a:r>
              <a:rPr lang="es-CO" dirty="0"/>
              <a:t> </a:t>
            </a:r>
            <a:r>
              <a:rPr lang="es-CO" dirty="0" err="1"/>
              <a:t>based</a:t>
            </a:r>
            <a:r>
              <a:rPr lang="es-CO" dirty="0"/>
              <a:t> </a:t>
            </a:r>
            <a:r>
              <a:rPr lang="es-CO" dirty="0" err="1"/>
              <a:t>on</a:t>
            </a:r>
            <a:r>
              <a:rPr lang="es-CO" dirty="0"/>
              <a:t> G.723.1</a:t>
            </a:r>
          </a:p>
          <a:p>
            <a:pPr algn="just"/>
            <a:r>
              <a:rPr lang="es-CO" dirty="0" err="1"/>
              <a:t>Improved</a:t>
            </a:r>
            <a:r>
              <a:rPr lang="es-CO" dirty="0"/>
              <a:t> </a:t>
            </a:r>
            <a:r>
              <a:rPr lang="es-CO" dirty="0" err="1"/>
              <a:t>detection</a:t>
            </a:r>
            <a:r>
              <a:rPr lang="es-CO" dirty="0"/>
              <a:t> </a:t>
            </a:r>
            <a:r>
              <a:rPr lang="es-CO" dirty="0" err="1"/>
              <a:t>of</a:t>
            </a:r>
            <a:r>
              <a:rPr lang="es-CO" dirty="0"/>
              <a:t> MP3 </a:t>
            </a:r>
            <a:r>
              <a:rPr lang="es-CO" dirty="0" err="1"/>
              <a:t>double</a:t>
            </a:r>
            <a:r>
              <a:rPr lang="es-CO" dirty="0"/>
              <a:t> </a:t>
            </a:r>
            <a:r>
              <a:rPr lang="es-CO" dirty="0" err="1"/>
              <a:t>compression</a:t>
            </a:r>
            <a:r>
              <a:rPr lang="es-CO" dirty="0"/>
              <a:t> </a:t>
            </a:r>
            <a:r>
              <a:rPr lang="es-CO" dirty="0" err="1"/>
              <a:t>using</a:t>
            </a:r>
            <a:r>
              <a:rPr lang="es-CO" dirty="0"/>
              <a:t> </a:t>
            </a:r>
            <a:r>
              <a:rPr lang="es-CO" dirty="0" err="1"/>
              <a:t>content-independent</a:t>
            </a:r>
            <a:r>
              <a:rPr lang="es-CO" dirty="0"/>
              <a:t> </a:t>
            </a:r>
            <a:r>
              <a:rPr lang="es-CO" dirty="0" err="1"/>
              <a:t>features</a:t>
            </a:r>
            <a:endParaRPr lang="es-CO" dirty="0"/>
          </a:p>
          <a:p>
            <a:pPr algn="just"/>
            <a:r>
              <a:rPr lang="es-CO" dirty="0"/>
              <a:t>Music files </a:t>
            </a:r>
            <a:r>
              <a:rPr lang="es-CO" dirty="0" err="1"/>
              <a:t>compression</a:t>
            </a:r>
            <a:r>
              <a:rPr lang="es-CO" dirty="0"/>
              <a:t> </a:t>
            </a:r>
            <a:r>
              <a:rPr lang="es-CO" dirty="0" err="1"/>
              <a:t>based</a:t>
            </a:r>
            <a:r>
              <a:rPr lang="es-CO" dirty="0"/>
              <a:t> </a:t>
            </a:r>
            <a:r>
              <a:rPr lang="es-CO" dirty="0" err="1"/>
              <a:t>on</a:t>
            </a:r>
            <a:r>
              <a:rPr lang="es-CO" dirty="0"/>
              <a:t> time-</a:t>
            </a:r>
            <a:r>
              <a:rPr lang="es-CO" dirty="0" err="1"/>
              <a:t>frequency</a:t>
            </a:r>
            <a:r>
              <a:rPr lang="es-CO" dirty="0"/>
              <a:t> </a:t>
            </a:r>
            <a:r>
              <a:rPr lang="es-CO" dirty="0" err="1"/>
              <a:t>representation</a:t>
            </a:r>
            <a:r>
              <a:rPr lang="es-CO" dirty="0"/>
              <a:t> </a:t>
            </a:r>
            <a:r>
              <a:rPr lang="es-CO" dirty="0" err="1"/>
              <a:t>of</a:t>
            </a:r>
            <a:r>
              <a:rPr lang="es-CO" dirty="0"/>
              <a:t> audio </a:t>
            </a:r>
            <a:r>
              <a:rPr lang="es-CO" dirty="0" err="1"/>
              <a:t>signal</a:t>
            </a:r>
            <a:endParaRPr lang="es-CO" dirty="0"/>
          </a:p>
        </p:txBody>
      </p:sp>
    </p:spTree>
    <p:extLst>
      <p:ext uri="{BB962C8B-B14F-4D97-AF65-F5344CB8AC3E}">
        <p14:creationId xmlns:p14="http://schemas.microsoft.com/office/powerpoint/2010/main" val="30681587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EFCF6-E8C0-443D-A8A6-F016BF866F2E}"/>
              </a:ext>
            </a:extLst>
          </p:cNvPr>
          <p:cNvSpPr>
            <a:spLocks noGrp="1"/>
          </p:cNvSpPr>
          <p:nvPr>
            <p:ph type="ctrTitle"/>
          </p:nvPr>
        </p:nvSpPr>
        <p:spPr/>
        <p:txBody>
          <a:bodyPr/>
          <a:lstStyle/>
          <a:p>
            <a:r>
              <a:rPr lang="es-CO" dirty="0"/>
              <a:t>Ejemplo práctico</a:t>
            </a:r>
          </a:p>
        </p:txBody>
      </p:sp>
    </p:spTree>
    <p:extLst>
      <p:ext uri="{BB962C8B-B14F-4D97-AF65-F5344CB8AC3E}">
        <p14:creationId xmlns:p14="http://schemas.microsoft.com/office/powerpoint/2010/main" val="366067185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8EFF93-DC31-4EA6-ABCE-0618872B84EB}"/>
              </a:ext>
            </a:extLst>
          </p:cNvPr>
          <p:cNvSpPr>
            <a:spLocks noGrp="1"/>
          </p:cNvSpPr>
          <p:nvPr>
            <p:ph type="title"/>
          </p:nvPr>
        </p:nvSpPr>
        <p:spPr/>
        <p:txBody>
          <a:bodyPr/>
          <a:lstStyle/>
          <a:p>
            <a:r>
              <a:rPr lang="es-CO" dirty="0" err="1"/>
              <a:t>FFmpeg</a:t>
            </a:r>
            <a:endParaRPr lang="es-CO" dirty="0"/>
          </a:p>
        </p:txBody>
      </p:sp>
      <p:sp>
        <p:nvSpPr>
          <p:cNvPr id="3" name="Marcador de contenido 2">
            <a:extLst>
              <a:ext uri="{FF2B5EF4-FFF2-40B4-BE49-F238E27FC236}">
                <a16:creationId xmlns:a16="http://schemas.microsoft.com/office/drawing/2014/main" id="{A23E65E2-F557-4DA2-A8D4-0FB08B3DF6DF}"/>
              </a:ext>
            </a:extLst>
          </p:cNvPr>
          <p:cNvSpPr>
            <a:spLocks noGrp="1"/>
          </p:cNvSpPr>
          <p:nvPr>
            <p:ph idx="1"/>
          </p:nvPr>
        </p:nvSpPr>
        <p:spPr/>
        <p:txBody>
          <a:bodyPr>
            <a:normAutofit/>
          </a:bodyPr>
          <a:lstStyle/>
          <a:p>
            <a:pPr algn="just"/>
            <a:r>
              <a:rPr lang="es-CO" sz="2000" b="0" i="0" dirty="0">
                <a:effectLst/>
                <a:latin typeface="-apple-system"/>
              </a:rPr>
              <a:t>Una biblioteca orientada a objetos para convertir archivos de video / audio con </a:t>
            </a:r>
            <a:r>
              <a:rPr lang="es-CO" sz="2000" b="0" i="0" dirty="0" err="1">
                <a:effectLst/>
                <a:latin typeface="-apple-system"/>
              </a:rPr>
              <a:t>FFmpeg</a:t>
            </a:r>
            <a:r>
              <a:rPr lang="es-CO" sz="2000" b="0" i="0" dirty="0">
                <a:effectLst/>
                <a:latin typeface="-apple-system"/>
              </a:rPr>
              <a:t> / </a:t>
            </a:r>
            <a:r>
              <a:rPr lang="es-CO" sz="2000" b="0" i="0" dirty="0" err="1">
                <a:effectLst/>
                <a:latin typeface="-apple-system"/>
              </a:rPr>
              <a:t>AVConv</a:t>
            </a:r>
            <a:r>
              <a:rPr lang="es-CO" sz="2000" b="0" i="0" dirty="0">
                <a:effectLst/>
                <a:latin typeface="-apple-system"/>
              </a:rPr>
              <a:t>.</a:t>
            </a:r>
          </a:p>
          <a:p>
            <a:pPr algn="just"/>
            <a:r>
              <a:rPr lang="es-ES" sz="2000" b="0" i="0" dirty="0">
                <a:effectLst/>
                <a:latin typeface="-apple-system"/>
              </a:rPr>
              <a:t>Esta biblioteca requiere una instalación funcional de </a:t>
            </a:r>
            <a:r>
              <a:rPr lang="es-ES" sz="2000" b="0" i="0" dirty="0" err="1">
                <a:effectLst/>
                <a:latin typeface="-apple-system"/>
              </a:rPr>
              <a:t>FFMpeg</a:t>
            </a:r>
            <a:r>
              <a:rPr lang="es-ES" sz="2000" b="0" i="0" dirty="0">
                <a:effectLst/>
                <a:latin typeface="-apple-system"/>
              </a:rPr>
              <a:t>. Necesitará los binarios </a:t>
            </a:r>
            <a:r>
              <a:rPr lang="es-ES" sz="2000" b="0" i="0" dirty="0" err="1">
                <a:effectLst/>
                <a:latin typeface="-apple-system"/>
              </a:rPr>
              <a:t>FFMpeg</a:t>
            </a:r>
            <a:r>
              <a:rPr lang="es-ES" sz="2000" b="0" i="0" dirty="0">
                <a:effectLst/>
                <a:latin typeface="-apple-system"/>
              </a:rPr>
              <a:t> y </a:t>
            </a:r>
            <a:r>
              <a:rPr lang="es-ES" sz="2000" b="0" i="0" dirty="0" err="1">
                <a:effectLst/>
                <a:latin typeface="-apple-system"/>
              </a:rPr>
              <a:t>FFProbe</a:t>
            </a:r>
            <a:r>
              <a:rPr lang="es-ES" sz="2000" b="0" i="0" dirty="0">
                <a:effectLst/>
                <a:latin typeface="-apple-system"/>
              </a:rPr>
              <a:t> para usarlo. Asegúrese de que estos binarios se puedan ubicar con el sistema PATH para obtener el beneficio de la detección de binarios; de lo contrario, debería proporcionar explícitamente la ruta de los binarios en la carga.</a:t>
            </a:r>
          </a:p>
          <a:p>
            <a:pPr algn="just"/>
            <a:r>
              <a:rPr lang="es-ES" sz="2000" b="0" i="0" dirty="0">
                <a:effectLst/>
                <a:latin typeface="-apple-system"/>
              </a:rPr>
              <a:t>La forma recomendada de instalar PHP-</a:t>
            </a:r>
            <a:r>
              <a:rPr lang="es-ES" sz="2000" b="0" i="0" dirty="0" err="1">
                <a:effectLst/>
                <a:latin typeface="-apple-system"/>
              </a:rPr>
              <a:t>FFMpeg</a:t>
            </a:r>
            <a:r>
              <a:rPr lang="es-ES" sz="2000" b="0" i="0" dirty="0">
                <a:effectLst/>
                <a:latin typeface="-apple-system"/>
              </a:rPr>
              <a:t> es a través de </a:t>
            </a:r>
            <a:r>
              <a:rPr lang="es-ES" sz="2000" b="0" i="0" dirty="0" err="1">
                <a:effectLst/>
                <a:latin typeface="-apple-system"/>
              </a:rPr>
              <a:t>Composer</a:t>
            </a:r>
            <a:r>
              <a:rPr lang="es-ES" sz="2000" b="0" i="0" dirty="0">
                <a:effectLst/>
                <a:latin typeface="-apple-system"/>
              </a:rPr>
              <a:t> .</a:t>
            </a:r>
          </a:p>
          <a:p>
            <a:pPr marL="0" indent="0" algn="just">
              <a:buNone/>
            </a:pPr>
            <a:endParaRPr lang="es-ES" sz="2000" b="0" i="0" dirty="0">
              <a:effectLst/>
              <a:latin typeface="-apple-system"/>
            </a:endParaRPr>
          </a:p>
        </p:txBody>
      </p:sp>
      <p:pic>
        <p:nvPicPr>
          <p:cNvPr id="6" name="Imagen 5">
            <a:extLst>
              <a:ext uri="{FF2B5EF4-FFF2-40B4-BE49-F238E27FC236}">
                <a16:creationId xmlns:a16="http://schemas.microsoft.com/office/drawing/2014/main" id="{1E938366-249A-40C1-8F1A-55BAC26FE39F}"/>
              </a:ext>
            </a:extLst>
          </p:cNvPr>
          <p:cNvPicPr>
            <a:picLocks noChangeAspect="1"/>
          </p:cNvPicPr>
          <p:nvPr/>
        </p:nvPicPr>
        <p:blipFill>
          <a:blip r:embed="rId2"/>
          <a:stretch>
            <a:fillRect/>
          </a:stretch>
        </p:blipFill>
        <p:spPr>
          <a:xfrm>
            <a:off x="3710231" y="5366718"/>
            <a:ext cx="4768359" cy="424483"/>
          </a:xfrm>
          <a:prstGeom prst="rect">
            <a:avLst/>
          </a:prstGeom>
        </p:spPr>
      </p:pic>
    </p:spTree>
    <p:extLst>
      <p:ext uri="{BB962C8B-B14F-4D97-AF65-F5344CB8AC3E}">
        <p14:creationId xmlns:p14="http://schemas.microsoft.com/office/powerpoint/2010/main" val="26144133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E1E16-2D61-460C-A49A-179F8254EB63}"/>
              </a:ext>
            </a:extLst>
          </p:cNvPr>
          <p:cNvSpPr>
            <a:spLocks noGrp="1"/>
          </p:cNvSpPr>
          <p:nvPr>
            <p:ph type="title"/>
          </p:nvPr>
        </p:nvSpPr>
        <p:spPr/>
        <p:txBody>
          <a:bodyPr/>
          <a:lstStyle/>
          <a:p>
            <a:r>
              <a:rPr lang="es-CO" dirty="0"/>
              <a:t>finalidad</a:t>
            </a:r>
          </a:p>
        </p:txBody>
      </p:sp>
      <p:sp>
        <p:nvSpPr>
          <p:cNvPr id="3" name="Marcador de contenido 2">
            <a:extLst>
              <a:ext uri="{FF2B5EF4-FFF2-40B4-BE49-F238E27FC236}">
                <a16:creationId xmlns:a16="http://schemas.microsoft.com/office/drawing/2014/main" id="{FC97B531-201F-403E-8C47-334E2A7005F9}"/>
              </a:ext>
            </a:extLst>
          </p:cNvPr>
          <p:cNvSpPr>
            <a:spLocks noGrp="1"/>
          </p:cNvSpPr>
          <p:nvPr>
            <p:ph idx="1"/>
          </p:nvPr>
        </p:nvSpPr>
        <p:spPr/>
        <p:txBody>
          <a:bodyPr>
            <a:normAutofit fontScale="92500"/>
          </a:bodyPr>
          <a:lstStyle/>
          <a:p>
            <a:pPr marL="0" indent="0" algn="just">
              <a:buNone/>
            </a:pPr>
            <a:r>
              <a:rPr lang="es-ES" b="0" i="0" dirty="0">
                <a:solidFill>
                  <a:srgbClr val="E6E6E6"/>
                </a:solidFill>
                <a:effectLst/>
                <a:latin typeface="Lucida Grande"/>
              </a:rPr>
              <a:t>El proyecto </a:t>
            </a:r>
            <a:r>
              <a:rPr lang="es-ES" b="0" i="0" dirty="0" err="1">
                <a:solidFill>
                  <a:srgbClr val="E6E6E6"/>
                </a:solidFill>
                <a:effectLst/>
                <a:latin typeface="Lucida Grande"/>
              </a:rPr>
              <a:t>FFmpeg</a:t>
            </a:r>
            <a:r>
              <a:rPr lang="es-ES" b="0" i="0" dirty="0">
                <a:solidFill>
                  <a:srgbClr val="E6E6E6"/>
                </a:solidFill>
                <a:effectLst/>
                <a:latin typeface="Lucida Grande"/>
              </a:rPr>
              <a:t> intenta proporcionar la mejor solución técnicamente posible tanto para desarrolladores de aplicaciones como para usuarios finales. Para lograrlo, combinamos las mejores opciones de software gratuito disponibles. Favorecemos ligeramente nuestro propio código para mantener bajas las dependencias de otras bibliotecas y maximizar el uso compartido de código entre partes de </a:t>
            </a:r>
            <a:r>
              <a:rPr lang="es-ES" b="0" i="0" dirty="0" err="1">
                <a:solidFill>
                  <a:srgbClr val="E6E6E6"/>
                </a:solidFill>
                <a:effectLst/>
                <a:latin typeface="Lucida Grande"/>
              </a:rPr>
              <a:t>FFmpeg</a:t>
            </a:r>
            <a:r>
              <a:rPr lang="es-ES" b="0" i="0" dirty="0">
                <a:solidFill>
                  <a:srgbClr val="E6E6E6"/>
                </a:solidFill>
                <a:effectLst/>
                <a:latin typeface="Lucida Grande"/>
              </a:rPr>
              <a:t>. Siempre que no se pueda responder a la pregunta de "lo mejor", apoyamos ambas opciones para que el usuario final pueda elegir.</a:t>
            </a:r>
            <a:endParaRPr lang="es-CO" dirty="0"/>
          </a:p>
        </p:txBody>
      </p:sp>
    </p:spTree>
    <p:extLst>
      <p:ext uri="{BB962C8B-B14F-4D97-AF65-F5344CB8AC3E}">
        <p14:creationId xmlns:p14="http://schemas.microsoft.com/office/powerpoint/2010/main" val="4745402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E01E6F-1502-4B70-8949-5709A749541E}"/>
              </a:ext>
            </a:extLst>
          </p:cNvPr>
          <p:cNvSpPr>
            <a:spLocks noGrp="1"/>
          </p:cNvSpPr>
          <p:nvPr>
            <p:ph type="title"/>
          </p:nvPr>
        </p:nvSpPr>
        <p:spPr/>
        <p:txBody>
          <a:bodyPr/>
          <a:lstStyle/>
          <a:p>
            <a:r>
              <a:rPr lang="es-CO" dirty="0"/>
              <a:t>seguridad</a:t>
            </a:r>
          </a:p>
        </p:txBody>
      </p:sp>
      <p:sp>
        <p:nvSpPr>
          <p:cNvPr id="3" name="Marcador de contenido 2">
            <a:extLst>
              <a:ext uri="{FF2B5EF4-FFF2-40B4-BE49-F238E27FC236}">
                <a16:creationId xmlns:a16="http://schemas.microsoft.com/office/drawing/2014/main" id="{E03E059B-99B1-41D5-8DFA-2CB94390EB50}"/>
              </a:ext>
            </a:extLst>
          </p:cNvPr>
          <p:cNvSpPr>
            <a:spLocks noGrp="1"/>
          </p:cNvSpPr>
          <p:nvPr>
            <p:ph idx="1"/>
          </p:nvPr>
        </p:nvSpPr>
        <p:spPr/>
        <p:txBody>
          <a:bodyPr/>
          <a:lstStyle/>
          <a:p>
            <a:pPr marL="0" indent="0" algn="just">
              <a:buNone/>
            </a:pPr>
            <a:r>
              <a:rPr lang="es-ES" b="0" i="0" dirty="0">
                <a:solidFill>
                  <a:srgbClr val="E6E6E6"/>
                </a:solidFill>
                <a:effectLst/>
                <a:latin typeface="Lucida Grande"/>
              </a:rPr>
              <a:t>La seguridad es una prioridad alta y la revisión del código siempre se realiza teniendo en cuenta la seguridad. Aunque debido a la gran cantidad de código que toca los datos que no son de confianza, los problemas de seguridad son inevitables y, por lo tanto, proporcionamos actualizaciones lo más rápido posible de nuestras últimas versiones estables cuando se encuentran nuevos problemas de seguridad.</a:t>
            </a:r>
            <a:endParaRPr lang="es-CO" dirty="0"/>
          </a:p>
        </p:txBody>
      </p:sp>
    </p:spTree>
    <p:extLst>
      <p:ext uri="{BB962C8B-B14F-4D97-AF65-F5344CB8AC3E}">
        <p14:creationId xmlns:p14="http://schemas.microsoft.com/office/powerpoint/2010/main" val="22673489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744FA1-4228-4E96-9AA0-19B9021870BD}"/>
              </a:ext>
            </a:extLst>
          </p:cNvPr>
          <p:cNvPicPr>
            <a:picLocks noChangeAspect="1"/>
          </p:cNvPicPr>
          <p:nvPr/>
        </p:nvPicPr>
        <p:blipFill>
          <a:blip r:embed="rId2"/>
          <a:stretch>
            <a:fillRect/>
          </a:stretch>
        </p:blipFill>
        <p:spPr>
          <a:xfrm>
            <a:off x="2043112" y="377687"/>
            <a:ext cx="8772525" cy="6102626"/>
          </a:xfrm>
          <a:prstGeom prst="rect">
            <a:avLst/>
          </a:prstGeom>
        </p:spPr>
      </p:pic>
    </p:spTree>
    <p:extLst>
      <p:ext uri="{BB962C8B-B14F-4D97-AF65-F5344CB8AC3E}">
        <p14:creationId xmlns:p14="http://schemas.microsoft.com/office/powerpoint/2010/main" val="15549587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DF31321-593B-4162-ABC9-9D37587285F6}"/>
              </a:ext>
            </a:extLst>
          </p:cNvPr>
          <p:cNvPicPr>
            <a:picLocks noChangeAspect="1"/>
          </p:cNvPicPr>
          <p:nvPr/>
        </p:nvPicPr>
        <p:blipFill>
          <a:blip r:embed="rId2"/>
          <a:stretch>
            <a:fillRect/>
          </a:stretch>
        </p:blipFill>
        <p:spPr>
          <a:xfrm>
            <a:off x="2299458" y="390831"/>
            <a:ext cx="7917967" cy="6076337"/>
          </a:xfrm>
          <a:prstGeom prst="rect">
            <a:avLst/>
          </a:prstGeom>
        </p:spPr>
      </p:pic>
    </p:spTree>
    <p:extLst>
      <p:ext uri="{BB962C8B-B14F-4D97-AF65-F5344CB8AC3E}">
        <p14:creationId xmlns:p14="http://schemas.microsoft.com/office/powerpoint/2010/main" val="31640934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B4F13C1-6443-4722-A85A-24252B635554}"/>
              </a:ext>
            </a:extLst>
          </p:cNvPr>
          <p:cNvPicPr>
            <a:picLocks noChangeAspect="1"/>
          </p:cNvPicPr>
          <p:nvPr/>
        </p:nvPicPr>
        <p:blipFill>
          <a:blip r:embed="rId2"/>
          <a:stretch>
            <a:fillRect/>
          </a:stretch>
        </p:blipFill>
        <p:spPr>
          <a:xfrm>
            <a:off x="3050795" y="179452"/>
            <a:ext cx="6090410" cy="6499095"/>
          </a:xfrm>
          <a:prstGeom prst="rect">
            <a:avLst/>
          </a:prstGeom>
        </p:spPr>
      </p:pic>
    </p:spTree>
    <p:extLst>
      <p:ext uri="{BB962C8B-B14F-4D97-AF65-F5344CB8AC3E}">
        <p14:creationId xmlns:p14="http://schemas.microsoft.com/office/powerpoint/2010/main" val="6449373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D08912-C2FE-44E5-A35E-ACA452B5AEBD}"/>
              </a:ext>
            </a:extLst>
          </p:cNvPr>
          <p:cNvSpPr>
            <a:spLocks noGrp="1"/>
          </p:cNvSpPr>
          <p:nvPr>
            <p:ph type="title"/>
          </p:nvPr>
        </p:nvSpPr>
        <p:spPr/>
        <p:txBody>
          <a:bodyPr/>
          <a:lstStyle/>
          <a:p>
            <a:r>
              <a:rPr lang="es-CO" dirty="0"/>
              <a:t>INTRODUCCIÓN</a:t>
            </a:r>
          </a:p>
        </p:txBody>
      </p:sp>
      <p:sp>
        <p:nvSpPr>
          <p:cNvPr id="3" name="Marcador de contenido 2">
            <a:extLst>
              <a:ext uri="{FF2B5EF4-FFF2-40B4-BE49-F238E27FC236}">
                <a16:creationId xmlns:a16="http://schemas.microsoft.com/office/drawing/2014/main" id="{AAAE3673-0091-415C-88F5-7C8F48E9691F}"/>
              </a:ext>
            </a:extLst>
          </p:cNvPr>
          <p:cNvSpPr>
            <a:spLocks noGrp="1"/>
          </p:cNvSpPr>
          <p:nvPr>
            <p:ph idx="1"/>
          </p:nvPr>
        </p:nvSpPr>
        <p:spPr/>
        <p:txBody>
          <a:bodyPr>
            <a:normAutofit fontScale="92500"/>
          </a:bodyPr>
          <a:lstStyle/>
          <a:p>
            <a:pPr marL="0" indent="0" algn="just">
              <a:buNone/>
            </a:pPr>
            <a:r>
              <a:rPr lang="es-MX" sz="1800" b="1" dirty="0">
                <a:effectLst/>
                <a:latin typeface="Times New Roman" panose="02020603050405020304" pitchFamily="18" charset="0"/>
                <a:ea typeface="Times New Roman" panose="02020603050405020304" pitchFamily="18" charset="0"/>
              </a:rPr>
              <a:t>La compresión de audio es un tema muy importante del campo de la compresión de datos, ya que no se puede trabajar de la misma manera como se trabajan otros datos en la compresión, recordando que el sonido son oscilaciones que se transmiten por un medio que en general es el aire y para poder hacer uso de este sonido, se procede a lo que es el audio el cual simplemente es una adaptación del sonido a otro medio, el paso a un soporte y para esto, a lo largo del tiempo se han creado diversos soportes de audio, como lo son el vinilo, las cintas magnéticas o pasando a la actualidad con el auge de la tecnología a un formato digital; pero entre más calidad se posea más espacio ocupará en el soporte, bien sea más cinta magnética, un vinilo más grande o en el caso de los formatos digitales más espacio en el disco en el que en ocasiones puede generar ciertos problemas y es por eso que es importante también la compresión de audio la cual es un proceso por el cual se reduce la tasa de bits de una señal digital de audio buscando como fin la reducción de su peso en el disco como se detallará en el presente artículo.</a:t>
            </a:r>
            <a:endParaRPr lang="es-CO" sz="1800" dirty="0">
              <a:effectLst/>
              <a:latin typeface="Times New Roman" panose="02020603050405020304" pitchFamily="18" charset="0"/>
              <a:ea typeface="Times New Roman" panose="02020603050405020304" pitchFamily="18" charset="0"/>
            </a:endParaRPr>
          </a:p>
          <a:p>
            <a:pPr marL="0" indent="0">
              <a:buNone/>
            </a:pPr>
            <a:endParaRPr lang="es-CO" dirty="0"/>
          </a:p>
        </p:txBody>
      </p:sp>
    </p:spTree>
    <p:extLst>
      <p:ext uri="{BB962C8B-B14F-4D97-AF65-F5344CB8AC3E}">
        <p14:creationId xmlns:p14="http://schemas.microsoft.com/office/powerpoint/2010/main" val="35384174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6D4EA22-C36F-43E7-B263-45FA370C7D7F}"/>
              </a:ext>
            </a:extLst>
          </p:cNvPr>
          <p:cNvPicPr>
            <a:picLocks noChangeAspect="1"/>
          </p:cNvPicPr>
          <p:nvPr/>
        </p:nvPicPr>
        <p:blipFill>
          <a:blip r:embed="rId2"/>
          <a:stretch>
            <a:fillRect/>
          </a:stretch>
        </p:blipFill>
        <p:spPr>
          <a:xfrm>
            <a:off x="3044714" y="301176"/>
            <a:ext cx="6102572" cy="6255647"/>
          </a:xfrm>
          <a:prstGeom prst="rect">
            <a:avLst/>
          </a:prstGeom>
        </p:spPr>
      </p:pic>
    </p:spTree>
    <p:extLst>
      <p:ext uri="{BB962C8B-B14F-4D97-AF65-F5344CB8AC3E}">
        <p14:creationId xmlns:p14="http://schemas.microsoft.com/office/powerpoint/2010/main" val="26451217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5CBCEC-071F-44B7-9F09-2F5A49EEDAFD}"/>
              </a:ext>
            </a:extLst>
          </p:cNvPr>
          <p:cNvPicPr>
            <a:picLocks noChangeAspect="1"/>
          </p:cNvPicPr>
          <p:nvPr/>
        </p:nvPicPr>
        <p:blipFill>
          <a:blip r:embed="rId2"/>
          <a:stretch>
            <a:fillRect/>
          </a:stretch>
        </p:blipFill>
        <p:spPr>
          <a:xfrm>
            <a:off x="2210200" y="620057"/>
            <a:ext cx="7771599" cy="5617886"/>
          </a:xfrm>
          <a:prstGeom prst="rect">
            <a:avLst/>
          </a:prstGeom>
        </p:spPr>
      </p:pic>
    </p:spTree>
    <p:extLst>
      <p:ext uri="{BB962C8B-B14F-4D97-AF65-F5344CB8AC3E}">
        <p14:creationId xmlns:p14="http://schemas.microsoft.com/office/powerpoint/2010/main" val="8382623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1FD1D93-676E-42B9-BCF7-4C126A7BE491}"/>
              </a:ext>
            </a:extLst>
          </p:cNvPr>
          <p:cNvPicPr>
            <a:picLocks noChangeAspect="1"/>
          </p:cNvPicPr>
          <p:nvPr/>
        </p:nvPicPr>
        <p:blipFill>
          <a:blip r:embed="rId2"/>
          <a:stretch>
            <a:fillRect/>
          </a:stretch>
        </p:blipFill>
        <p:spPr>
          <a:xfrm>
            <a:off x="1782236" y="1573799"/>
            <a:ext cx="8627528" cy="3710401"/>
          </a:xfrm>
          <a:prstGeom prst="rect">
            <a:avLst/>
          </a:prstGeom>
        </p:spPr>
      </p:pic>
    </p:spTree>
    <p:extLst>
      <p:ext uri="{BB962C8B-B14F-4D97-AF65-F5344CB8AC3E}">
        <p14:creationId xmlns:p14="http://schemas.microsoft.com/office/powerpoint/2010/main" val="23085493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9CB04ED-5D8B-403D-BD6B-367A789D83B2}"/>
              </a:ext>
            </a:extLst>
          </p:cNvPr>
          <p:cNvPicPr>
            <a:picLocks noChangeAspect="1"/>
          </p:cNvPicPr>
          <p:nvPr/>
        </p:nvPicPr>
        <p:blipFill>
          <a:blip r:embed="rId2"/>
          <a:stretch>
            <a:fillRect/>
          </a:stretch>
        </p:blipFill>
        <p:spPr>
          <a:xfrm>
            <a:off x="2587901" y="188468"/>
            <a:ext cx="7016198" cy="6481064"/>
          </a:xfrm>
          <a:prstGeom prst="rect">
            <a:avLst/>
          </a:prstGeom>
        </p:spPr>
      </p:pic>
    </p:spTree>
    <p:extLst>
      <p:ext uri="{BB962C8B-B14F-4D97-AF65-F5344CB8AC3E}">
        <p14:creationId xmlns:p14="http://schemas.microsoft.com/office/powerpoint/2010/main" val="41220503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FBD4E0-44A7-445C-88FC-6C7AE4936DCC}"/>
              </a:ext>
            </a:extLst>
          </p:cNvPr>
          <p:cNvPicPr>
            <a:picLocks noChangeAspect="1"/>
          </p:cNvPicPr>
          <p:nvPr/>
        </p:nvPicPr>
        <p:blipFill>
          <a:blip r:embed="rId2"/>
          <a:stretch>
            <a:fillRect/>
          </a:stretch>
        </p:blipFill>
        <p:spPr>
          <a:xfrm>
            <a:off x="2749066" y="318466"/>
            <a:ext cx="6693868" cy="6221067"/>
          </a:xfrm>
          <a:prstGeom prst="rect">
            <a:avLst/>
          </a:prstGeom>
        </p:spPr>
      </p:pic>
    </p:spTree>
    <p:extLst>
      <p:ext uri="{BB962C8B-B14F-4D97-AF65-F5344CB8AC3E}">
        <p14:creationId xmlns:p14="http://schemas.microsoft.com/office/powerpoint/2010/main" val="428156960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7E54C4-EAEF-4645-A505-ABDB6DD9D3C2}"/>
              </a:ext>
            </a:extLst>
          </p:cNvPr>
          <p:cNvSpPr>
            <a:spLocks noGrp="1"/>
          </p:cNvSpPr>
          <p:nvPr>
            <p:ph type="title"/>
          </p:nvPr>
        </p:nvSpPr>
        <p:spPr/>
        <p:txBody>
          <a:bodyPr/>
          <a:lstStyle/>
          <a:p>
            <a:r>
              <a:rPr lang="es-CO" dirty="0"/>
              <a:t>resultados</a:t>
            </a:r>
          </a:p>
        </p:txBody>
      </p:sp>
      <p:sp>
        <p:nvSpPr>
          <p:cNvPr id="3" name="Marcador de contenido 2">
            <a:extLst>
              <a:ext uri="{FF2B5EF4-FFF2-40B4-BE49-F238E27FC236}">
                <a16:creationId xmlns:a16="http://schemas.microsoft.com/office/drawing/2014/main" id="{6E059FBC-4208-462F-B09F-91B6D9607357}"/>
              </a:ext>
            </a:extLst>
          </p:cNvPr>
          <p:cNvSpPr>
            <a:spLocks noGrp="1"/>
          </p:cNvSpPr>
          <p:nvPr>
            <p:ph idx="1"/>
          </p:nvPr>
        </p:nvSpPr>
        <p:spPr/>
        <p:txBody>
          <a:bodyPr>
            <a:normAutofit lnSpcReduction="10000"/>
          </a:bodyPr>
          <a:lstStyle/>
          <a:p>
            <a:pPr marL="0" indent="0" algn="just">
              <a:buNone/>
            </a:pPr>
            <a:r>
              <a:rPr lang="es-MX" sz="1800" dirty="0">
                <a:effectLst/>
                <a:latin typeface="Times New Roman" panose="02020603050405020304" pitchFamily="18" charset="0"/>
                <a:ea typeface="Times New Roman" panose="02020603050405020304" pitchFamily="18" charset="0"/>
              </a:rPr>
              <a:t>En la realización de la parte práctica del tema, creando un programa para comprimir archivos de audio en formato mp3 se obtuvieron grandes resultados al comprobar que a medida que se disminuía la tasa de bits la compresión era significativamente más grande logrando en ocasiones reducir en más de la mitad el peso del archivo de audio, aunque teniendo en cuenta que entre más se comprimía un archivo más se deformaba el audio y poco a poco iba perdiendo el sentido alejándose más del original, es decir, que entre más compresión se escuchaba un sonido muy distinto al original por medio de una distorsión muy grande del mismo, lo que da a entender que es un proceso de compresión con pérdida porque luego por más que se aumentara la tasa de bits al archivo comprimido y resultara de un peso aún superior al original, la calidad del audio jamás regresaba a lo que es el archivo original además, se logró evidenciar de manera práctica que la verdadera influencia a la hora de comprimir los archivos de audio es la tasa de bits y con muy poca relevancia los canales de audio. </a:t>
            </a:r>
            <a:endParaRPr lang="es-CO" sz="1800" dirty="0">
              <a:effectLst/>
              <a:latin typeface="Times New Roman" panose="02020603050405020304" pitchFamily="18" charset="0"/>
              <a:ea typeface="Times New Roman" panose="02020603050405020304" pitchFamily="18" charset="0"/>
            </a:endParaRPr>
          </a:p>
          <a:p>
            <a:pPr marL="0" indent="0">
              <a:buNone/>
            </a:pPr>
            <a:endParaRPr lang="es-CO" dirty="0"/>
          </a:p>
        </p:txBody>
      </p:sp>
    </p:spTree>
    <p:extLst>
      <p:ext uri="{BB962C8B-B14F-4D97-AF65-F5344CB8AC3E}">
        <p14:creationId xmlns:p14="http://schemas.microsoft.com/office/powerpoint/2010/main" val="8592426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059EDA-87FE-47D1-9EFA-88E4504E48C8}"/>
              </a:ext>
            </a:extLst>
          </p:cNvPr>
          <p:cNvSpPr>
            <a:spLocks noGrp="1"/>
          </p:cNvSpPr>
          <p:nvPr>
            <p:ph type="title"/>
          </p:nvPr>
        </p:nvSpPr>
        <p:spPr/>
        <p:txBody>
          <a:bodyPr/>
          <a:lstStyle/>
          <a:p>
            <a:r>
              <a:rPr lang="es-CO" dirty="0"/>
              <a:t>Conclusiones</a:t>
            </a:r>
          </a:p>
        </p:txBody>
      </p:sp>
      <p:sp>
        <p:nvSpPr>
          <p:cNvPr id="3" name="Marcador de contenido 2">
            <a:extLst>
              <a:ext uri="{FF2B5EF4-FFF2-40B4-BE49-F238E27FC236}">
                <a16:creationId xmlns:a16="http://schemas.microsoft.com/office/drawing/2014/main" id="{22FFF8FA-5F91-4FC9-91A9-B687F6ABD4F2}"/>
              </a:ext>
            </a:extLst>
          </p:cNvPr>
          <p:cNvSpPr>
            <a:spLocks noGrp="1"/>
          </p:cNvSpPr>
          <p:nvPr>
            <p:ph idx="1"/>
          </p:nvPr>
        </p:nvSpPr>
        <p:spPr/>
        <p:txBody>
          <a:bodyPr/>
          <a:lstStyle/>
          <a:p>
            <a:pPr marL="0" indent="0" algn="just">
              <a:buNone/>
            </a:pPr>
            <a:r>
              <a:rPr lang="es-MX" sz="1800" dirty="0">
                <a:effectLst/>
                <a:latin typeface="Times New Roman" panose="02020603050405020304" pitchFamily="18" charset="0"/>
                <a:ea typeface="Times New Roman" panose="02020603050405020304" pitchFamily="18" charset="0"/>
              </a:rPr>
              <a:t>El desarrollo de este proyecto investigativo y práctico acarreó grandes enseñanzas, hallazgos, ayudas e incentivó un espíritu investigativo y curioso respecto a los temas planteados, debido al hecho de que se dio una visión muy amplia sobre lo que es el sonido, el audio, los archivos de audio digitales para posteriormente llegar a lo que es la comprensión de estos archivos, entendiendo que hay muchas formas de realizar este proceso tanto en software como en hardware y es muy utilizado en ciertas ramas se podría decir que vital para ciertos trabajos, asimismo con la realización de la parte práctica se acentuaron todos estos conocimientos, definiciones, fórmulas y demás experimentando de manera vivenciada la comprensión de archivos de audio, logrando en cierta manera manipular y jugar con su peso.</a:t>
            </a:r>
            <a:endParaRPr lang="es-CO" sz="1800" dirty="0">
              <a:effectLst/>
              <a:latin typeface="Times New Roman" panose="02020603050405020304" pitchFamily="18" charset="0"/>
              <a:ea typeface="Times New Roman" panose="02020603050405020304" pitchFamily="18" charset="0"/>
            </a:endParaRPr>
          </a:p>
          <a:p>
            <a:pPr marL="0" indent="0">
              <a:buNone/>
            </a:pPr>
            <a:endParaRPr lang="es-CO" dirty="0"/>
          </a:p>
        </p:txBody>
      </p:sp>
    </p:spTree>
    <p:extLst>
      <p:ext uri="{BB962C8B-B14F-4D97-AF65-F5344CB8AC3E}">
        <p14:creationId xmlns:p14="http://schemas.microsoft.com/office/powerpoint/2010/main" val="2133587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2A1555-69DB-4E16-913C-BA5881D1FF22}"/>
              </a:ext>
            </a:extLst>
          </p:cNvPr>
          <p:cNvSpPr>
            <a:spLocks noGrp="1"/>
          </p:cNvSpPr>
          <p:nvPr>
            <p:ph type="ctrTitle"/>
          </p:nvPr>
        </p:nvSpPr>
        <p:spPr>
          <a:xfrm>
            <a:off x="2578790" y="1041400"/>
            <a:ext cx="4709906" cy="2387600"/>
          </a:xfrm>
        </p:spPr>
        <p:txBody>
          <a:bodyPr/>
          <a:lstStyle/>
          <a:p>
            <a:r>
              <a:rPr lang="es-CO" dirty="0"/>
              <a:t>Gracias</a:t>
            </a:r>
          </a:p>
        </p:txBody>
      </p:sp>
    </p:spTree>
    <p:extLst>
      <p:ext uri="{BB962C8B-B14F-4D97-AF65-F5344CB8AC3E}">
        <p14:creationId xmlns:p14="http://schemas.microsoft.com/office/powerpoint/2010/main" val="18703290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011863-D5A7-4827-AD68-1920D4C09896}"/>
              </a:ext>
            </a:extLst>
          </p:cNvPr>
          <p:cNvSpPr>
            <a:spLocks noGrp="1"/>
          </p:cNvSpPr>
          <p:nvPr>
            <p:ph type="title"/>
          </p:nvPr>
        </p:nvSpPr>
        <p:spPr/>
        <p:txBody>
          <a:bodyPr/>
          <a:lstStyle/>
          <a:p>
            <a:r>
              <a:rPr lang="es-CO" dirty="0"/>
              <a:t>OBJETIVOS</a:t>
            </a:r>
          </a:p>
        </p:txBody>
      </p:sp>
      <p:sp>
        <p:nvSpPr>
          <p:cNvPr id="3" name="Marcador de contenido 2">
            <a:extLst>
              <a:ext uri="{FF2B5EF4-FFF2-40B4-BE49-F238E27FC236}">
                <a16:creationId xmlns:a16="http://schemas.microsoft.com/office/drawing/2014/main" id="{06BBE73D-49A1-44A3-ABAD-71FC069D3B98}"/>
              </a:ext>
            </a:extLst>
          </p:cNvPr>
          <p:cNvSpPr>
            <a:spLocks noGrp="1"/>
          </p:cNvSpPr>
          <p:nvPr>
            <p:ph idx="1"/>
          </p:nvPr>
        </p:nvSpPr>
        <p:spPr/>
        <p:txBody>
          <a:bodyPr>
            <a:normAutofit/>
          </a:bodyPr>
          <a:lstStyle/>
          <a:p>
            <a:pPr algn="just"/>
            <a:r>
              <a:rPr lang="es-MX" sz="1800" dirty="0">
                <a:effectLst/>
                <a:latin typeface="Times New Roman" panose="02020603050405020304" pitchFamily="18" charset="0"/>
                <a:ea typeface="Times New Roman" panose="02020603050405020304" pitchFamily="18" charset="0"/>
              </a:rPr>
              <a:t>El objetivo general de este trabajo investigativo es conocer a profundidad todo lo concerniente a la compresión de audio, enfatizando en los trabajos realizados sobre el tema y las formas y métodos de realizar este proceso.</a:t>
            </a:r>
            <a:endParaRPr lang="es-CO"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Comprender todas las características y componentes de lo que es el audio.</a:t>
            </a:r>
            <a:endParaRPr lang="es-CO"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Estudiar las diferentes formas de comprensión de audio, ya sea únicamente mediante software por medio de algoritmos o con la ayuda de hardware y la obtención de audio por medio de otras fuentes como lo es un micrófono.</a:t>
            </a:r>
            <a:endParaRPr lang="es-CO" sz="1800" dirty="0">
              <a:effectLst/>
              <a:latin typeface="Times New Roman" panose="02020603050405020304" pitchFamily="18" charset="0"/>
              <a:ea typeface="Times New Roman" panose="02020603050405020304" pitchFamily="18" charset="0"/>
            </a:endParaRPr>
          </a:p>
          <a:p>
            <a:pPr marL="342900" lvl="0" indent="-342900" algn="just">
              <a:buFont typeface="Symbol" panose="05050102010706020507" pitchFamily="18" charset="2"/>
              <a:buChar char=""/>
            </a:pPr>
            <a:r>
              <a:rPr lang="es-MX" sz="1800" dirty="0">
                <a:effectLst/>
                <a:latin typeface="Times New Roman" panose="02020603050405020304" pitchFamily="18" charset="0"/>
                <a:ea typeface="Times New Roman" panose="02020603050405020304" pitchFamily="18" charset="0"/>
              </a:rPr>
              <a:t>Realizar una búsqueda exhaustiva sobre los trabajos científicos e investigativos sobre la comprensión de audio.</a:t>
            </a:r>
            <a:endParaRPr lang="es-CO" sz="1800" dirty="0">
              <a:effectLst/>
              <a:latin typeface="Times New Roman" panose="02020603050405020304" pitchFamily="18" charset="0"/>
              <a:ea typeface="Times New Roman" panose="02020603050405020304" pitchFamily="18" charset="0"/>
            </a:endParaRPr>
          </a:p>
          <a:p>
            <a:pPr marL="0" indent="0">
              <a:buNone/>
            </a:pPr>
            <a:endParaRPr lang="es-CO" dirty="0"/>
          </a:p>
          <a:p>
            <a:endParaRPr lang="es-CO" dirty="0"/>
          </a:p>
        </p:txBody>
      </p:sp>
    </p:spTree>
    <p:extLst>
      <p:ext uri="{BB962C8B-B14F-4D97-AF65-F5344CB8AC3E}">
        <p14:creationId xmlns:p14="http://schemas.microsoft.com/office/powerpoint/2010/main" val="7052682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CFC23-5075-45D6-92B2-A69DBE213C9F}"/>
              </a:ext>
            </a:extLst>
          </p:cNvPr>
          <p:cNvSpPr>
            <a:spLocks noGrp="1"/>
          </p:cNvSpPr>
          <p:nvPr>
            <p:ph type="title"/>
          </p:nvPr>
        </p:nvSpPr>
        <p:spPr/>
        <p:txBody>
          <a:bodyPr/>
          <a:lstStyle/>
          <a:p>
            <a:r>
              <a:rPr lang="es-CO" dirty="0"/>
              <a:t>Definición</a:t>
            </a:r>
          </a:p>
        </p:txBody>
      </p:sp>
      <p:sp>
        <p:nvSpPr>
          <p:cNvPr id="3" name="Marcador de contenido 2">
            <a:extLst>
              <a:ext uri="{FF2B5EF4-FFF2-40B4-BE49-F238E27FC236}">
                <a16:creationId xmlns:a16="http://schemas.microsoft.com/office/drawing/2014/main" id="{EB418F29-6FE2-48AC-AFF1-C211F6B8FB69}"/>
              </a:ext>
            </a:extLst>
          </p:cNvPr>
          <p:cNvSpPr>
            <a:spLocks noGrp="1"/>
          </p:cNvSpPr>
          <p:nvPr>
            <p:ph idx="1"/>
          </p:nvPr>
        </p:nvSpPr>
        <p:spPr/>
        <p:txBody>
          <a:bodyPr/>
          <a:lstStyle/>
          <a:p>
            <a:pPr marL="0" indent="0" algn="just">
              <a:buNone/>
            </a:pPr>
            <a:r>
              <a:rPr lang="es-MX" sz="1800" dirty="0">
                <a:effectLst/>
                <a:latin typeface="Times New Roman" panose="02020603050405020304" pitchFamily="18" charset="0"/>
                <a:ea typeface="Times New Roman" panose="02020603050405020304" pitchFamily="18" charset="0"/>
              </a:rPr>
              <a:t>La comprensión de archivos de audio es un proceso mediante el cual se reduce la tasa de bits de una señal digital de audio buscando reducir el tamaño de archivos de audio con la finalidad de ahorro en la transmisión de los archivos o en su almacenamiento simplemente y esta necesidad de comprimir se creó debido al gran auge de la tecnología con sus nuevos e impresionantes dispositivos y la posibilidad de obtención de música de muchas fuentes como la internet y poner tenerla en grandes cantidades lo que ocasionó que el almacenamiento de los dispositivos se llenara y no tuviera espacio para guardar más y en ocasiones causando daños al funcionamiento del equipo en cuestión, por esto llegó la compresión de archivos y esencialmente en archivos de audio, por el hecho de que entre más duración y/o calidad tenga un audio más pesado será y con la compresión de los mismos, se busca solucionar este problema permitiendo almacenar más archivos de audio en el mismo espacio de memoria.</a:t>
            </a:r>
            <a:endParaRPr lang="es-CO" dirty="0"/>
          </a:p>
        </p:txBody>
      </p:sp>
    </p:spTree>
    <p:extLst>
      <p:ext uri="{BB962C8B-B14F-4D97-AF65-F5344CB8AC3E}">
        <p14:creationId xmlns:p14="http://schemas.microsoft.com/office/powerpoint/2010/main" val="3152999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8B0500-5AFE-49B7-913F-7F854446C3E3}"/>
              </a:ext>
            </a:extLst>
          </p:cNvPr>
          <p:cNvSpPr>
            <a:spLocks noGrp="1"/>
          </p:cNvSpPr>
          <p:nvPr>
            <p:ph type="title"/>
          </p:nvPr>
        </p:nvSpPr>
        <p:spPr/>
        <p:txBody>
          <a:bodyPr/>
          <a:lstStyle/>
          <a:p>
            <a:r>
              <a:rPr lang="es-CO" dirty="0"/>
              <a:t>Tipos fundamentales</a:t>
            </a:r>
          </a:p>
        </p:txBody>
      </p:sp>
      <p:sp>
        <p:nvSpPr>
          <p:cNvPr id="3" name="Marcador de contenido 2">
            <a:extLst>
              <a:ext uri="{FF2B5EF4-FFF2-40B4-BE49-F238E27FC236}">
                <a16:creationId xmlns:a16="http://schemas.microsoft.com/office/drawing/2014/main" id="{09941A66-6404-4413-8D8D-9B76FF7FAE4A}"/>
              </a:ext>
            </a:extLst>
          </p:cNvPr>
          <p:cNvSpPr>
            <a:spLocks noGrp="1"/>
          </p:cNvSpPr>
          <p:nvPr>
            <p:ph idx="1"/>
          </p:nvPr>
        </p:nvSpPr>
        <p:spPr>
          <a:xfrm>
            <a:off x="1141412" y="2411895"/>
            <a:ext cx="9905999" cy="3379305"/>
          </a:xfrm>
        </p:spPr>
        <p:txBody>
          <a:bodyPr/>
          <a:lstStyle/>
          <a:p>
            <a:pPr algn="just"/>
            <a:r>
              <a:rPr lang="es-MX" sz="1800" b="1" dirty="0">
                <a:effectLst/>
                <a:latin typeface="Times New Roman" panose="02020603050405020304" pitchFamily="18" charset="0"/>
                <a:ea typeface="Times New Roman" panose="02020603050405020304" pitchFamily="18" charset="0"/>
              </a:rPr>
              <a:t>Algoritmo de compresión sin pérdida:</a:t>
            </a:r>
            <a:r>
              <a:rPr lang="es-MX" sz="1800" dirty="0">
                <a:effectLst/>
                <a:latin typeface="Times New Roman" panose="02020603050405020304" pitchFamily="18" charset="0"/>
                <a:ea typeface="Times New Roman" panose="02020603050405020304" pitchFamily="18" charset="0"/>
              </a:rPr>
              <a:t> hace referencia a cualquier proceso de codificación que su objetivo sea representar cierta información en un espacio menor que el original; pero con la posibilidad de tener una reconstrucción exacta de los datos originales, es decir, que no se pierda nada de información en el proceso.</a:t>
            </a:r>
          </a:p>
          <a:p>
            <a:pPr algn="just"/>
            <a:r>
              <a:rPr lang="es-MX" sz="1800" b="1" dirty="0">
                <a:effectLst/>
                <a:latin typeface="Times New Roman" panose="02020603050405020304" pitchFamily="18" charset="0"/>
                <a:ea typeface="Times New Roman" panose="02020603050405020304" pitchFamily="18" charset="0"/>
              </a:rPr>
              <a:t>Algoritmo de compresión con pérdida:</a:t>
            </a:r>
            <a:r>
              <a:rPr lang="es-MX" sz="1800" dirty="0">
                <a:effectLst/>
                <a:latin typeface="Times New Roman" panose="02020603050405020304" pitchFamily="18" charset="0"/>
                <a:ea typeface="Times New Roman" panose="02020603050405020304" pitchFamily="18" charset="0"/>
              </a:rPr>
              <a:t> Este algoritmo, hace referencia a cualquier proceso de codificación, es decir, representar cierta información en una menor cantidad de espacio; pero con el agravante de que sería imposible una reconstrucción de los datos a una forma original.</a:t>
            </a:r>
            <a:endParaRPr lang="es-CO" dirty="0"/>
          </a:p>
        </p:txBody>
      </p:sp>
    </p:spTree>
    <p:extLst>
      <p:ext uri="{BB962C8B-B14F-4D97-AF65-F5344CB8AC3E}">
        <p14:creationId xmlns:p14="http://schemas.microsoft.com/office/powerpoint/2010/main" val="69886261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36992A-27E1-4E73-A255-025374C1CF8D}"/>
              </a:ext>
            </a:extLst>
          </p:cNvPr>
          <p:cNvSpPr>
            <a:spLocks noGrp="1"/>
          </p:cNvSpPr>
          <p:nvPr>
            <p:ph type="title"/>
          </p:nvPr>
        </p:nvSpPr>
        <p:spPr/>
        <p:txBody>
          <a:bodyPr/>
          <a:lstStyle/>
          <a:p>
            <a:r>
              <a:rPr lang="es-CO" dirty="0"/>
              <a:t>CODEC</a:t>
            </a:r>
          </a:p>
        </p:txBody>
      </p:sp>
      <p:sp>
        <p:nvSpPr>
          <p:cNvPr id="3" name="Marcador de contenido 2">
            <a:extLst>
              <a:ext uri="{FF2B5EF4-FFF2-40B4-BE49-F238E27FC236}">
                <a16:creationId xmlns:a16="http://schemas.microsoft.com/office/drawing/2014/main" id="{BF51148E-1DF1-47EB-A235-2518894030B5}"/>
              </a:ext>
            </a:extLst>
          </p:cNvPr>
          <p:cNvSpPr>
            <a:spLocks noGrp="1"/>
          </p:cNvSpPr>
          <p:nvPr>
            <p:ph idx="1"/>
          </p:nvPr>
        </p:nvSpPr>
        <p:spPr/>
        <p:txBody>
          <a:bodyPr/>
          <a:lstStyle/>
          <a:p>
            <a:pPr marL="0" indent="0" algn="just">
              <a:buNone/>
            </a:pPr>
            <a:r>
              <a:rPr lang="es-MX" sz="1800" dirty="0">
                <a:effectLst/>
                <a:latin typeface="Times New Roman" panose="02020603050405020304" pitchFamily="18" charset="0"/>
                <a:ea typeface="Times New Roman" panose="02020603050405020304" pitchFamily="18" charset="0"/>
              </a:rPr>
              <a:t>Un códec de audio como el desglose de su nombre lo indica (“</a:t>
            </a:r>
            <a:r>
              <a:rPr lang="es-MX" sz="1800" dirty="0" err="1">
                <a:effectLst/>
                <a:latin typeface="Times New Roman" panose="02020603050405020304" pitchFamily="18" charset="0"/>
                <a:ea typeface="Times New Roman" panose="02020603050405020304" pitchFamily="18" charset="0"/>
              </a:rPr>
              <a:t>co</a:t>
            </a:r>
            <a:r>
              <a:rPr lang="es-MX" sz="1800" dirty="0">
                <a:effectLst/>
                <a:latin typeface="Times New Roman" panose="02020603050405020304" pitchFamily="18" charset="0"/>
                <a:ea typeface="Times New Roman" panose="02020603050405020304" pitchFamily="18" charset="0"/>
              </a:rPr>
              <a:t>” hace referencia a codificar y “</a:t>
            </a:r>
            <a:r>
              <a:rPr lang="es-MX" sz="1800" dirty="0" err="1">
                <a:effectLst/>
                <a:latin typeface="Times New Roman" panose="02020603050405020304" pitchFamily="18" charset="0"/>
                <a:ea typeface="Times New Roman" panose="02020603050405020304" pitchFamily="18" charset="0"/>
              </a:rPr>
              <a:t>dec</a:t>
            </a:r>
            <a:r>
              <a:rPr lang="es-MX" sz="1800" dirty="0">
                <a:effectLst/>
                <a:latin typeface="Times New Roman" panose="02020603050405020304" pitchFamily="18" charset="0"/>
                <a:ea typeface="Times New Roman" panose="02020603050405020304" pitchFamily="18" charset="0"/>
              </a:rPr>
              <a:t>” a decodificar) es un conjunto de algoritmos que permiten codificar y decodificar datos auditivos, lo que se traduce en reducir la cantidad de bits que ocupa el fichero de audio, sirve para comprimir señales o ficheros de audio con un flujo de datos con la finalidad de reducir al máximo la ocupación de espacio y luego descomprimiéndolos para reproducirlos o manipularlos es un formato apropiado. Se puede implementar un Códec de audio tanto en software como en hardware o inclusive en una combinación de los dos.</a:t>
            </a:r>
            <a:endParaRPr lang="es-CO" sz="1800" dirty="0">
              <a:effectLst/>
              <a:latin typeface="Times New Roman" panose="02020603050405020304" pitchFamily="18" charset="0"/>
              <a:ea typeface="Times New Roman" panose="02020603050405020304" pitchFamily="18" charset="0"/>
            </a:endParaRPr>
          </a:p>
          <a:p>
            <a:pPr marL="0" indent="0">
              <a:buNone/>
            </a:pPr>
            <a:endParaRPr lang="es-CO" dirty="0"/>
          </a:p>
        </p:txBody>
      </p:sp>
    </p:spTree>
    <p:extLst>
      <p:ext uri="{BB962C8B-B14F-4D97-AF65-F5344CB8AC3E}">
        <p14:creationId xmlns:p14="http://schemas.microsoft.com/office/powerpoint/2010/main" val="49463858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717E7D-F6F1-4FB2-A9E5-6964982BF42F}"/>
              </a:ext>
            </a:extLst>
          </p:cNvPr>
          <p:cNvSpPr>
            <a:spLocks noGrp="1"/>
          </p:cNvSpPr>
          <p:nvPr>
            <p:ph type="title"/>
          </p:nvPr>
        </p:nvSpPr>
        <p:spPr/>
        <p:txBody>
          <a:bodyPr/>
          <a:lstStyle/>
          <a:p>
            <a:r>
              <a:rPr lang="es-CO" dirty="0"/>
              <a:t>Tipos de códecs</a:t>
            </a:r>
          </a:p>
        </p:txBody>
      </p:sp>
      <p:sp>
        <p:nvSpPr>
          <p:cNvPr id="3" name="Marcador de contenido 2">
            <a:extLst>
              <a:ext uri="{FF2B5EF4-FFF2-40B4-BE49-F238E27FC236}">
                <a16:creationId xmlns:a16="http://schemas.microsoft.com/office/drawing/2014/main" id="{4D1291C8-297E-48E0-BC4C-E831DCE6570C}"/>
              </a:ext>
            </a:extLst>
          </p:cNvPr>
          <p:cNvSpPr>
            <a:spLocks noGrp="1"/>
          </p:cNvSpPr>
          <p:nvPr>
            <p:ph idx="1"/>
          </p:nvPr>
        </p:nvSpPr>
        <p:spPr/>
        <p:txBody>
          <a:bodyPr/>
          <a:lstStyle/>
          <a:p>
            <a:r>
              <a:rPr lang="es-MX" sz="2000" b="1" dirty="0">
                <a:effectLst/>
                <a:latin typeface="Times New Roman" panose="02020603050405020304" pitchFamily="18" charset="0"/>
                <a:ea typeface="Times New Roman" panose="02020603050405020304" pitchFamily="18" charset="0"/>
              </a:rPr>
              <a:t>Codificadores perceptuales:</a:t>
            </a:r>
          </a:p>
          <a:p>
            <a:pPr marL="0" indent="0">
              <a:buNone/>
            </a:pPr>
            <a:endParaRPr lang="es-CO" dirty="0"/>
          </a:p>
        </p:txBody>
      </p:sp>
      <p:pic>
        <p:nvPicPr>
          <p:cNvPr id="4" name="Imagen 3">
            <a:extLst>
              <a:ext uri="{FF2B5EF4-FFF2-40B4-BE49-F238E27FC236}">
                <a16:creationId xmlns:a16="http://schemas.microsoft.com/office/drawing/2014/main" id="{AEF876AC-27A8-4151-9CB3-46FD02D6E7D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226366" y="3097212"/>
            <a:ext cx="7739268" cy="2846388"/>
          </a:xfrm>
          <a:prstGeom prst="rect">
            <a:avLst/>
          </a:prstGeom>
        </p:spPr>
      </p:pic>
    </p:spTree>
    <p:extLst>
      <p:ext uri="{BB962C8B-B14F-4D97-AF65-F5344CB8AC3E}">
        <p14:creationId xmlns:p14="http://schemas.microsoft.com/office/powerpoint/2010/main" val="19272711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5B63FD-5FF7-4C6B-9FC5-E8D6838BDFFD}"/>
              </a:ext>
            </a:extLst>
          </p:cNvPr>
          <p:cNvSpPr>
            <a:spLocks noGrp="1"/>
          </p:cNvSpPr>
          <p:nvPr>
            <p:ph idx="1"/>
          </p:nvPr>
        </p:nvSpPr>
        <p:spPr>
          <a:xfrm>
            <a:off x="1141412" y="980661"/>
            <a:ext cx="9905999" cy="4810540"/>
          </a:xfrm>
        </p:spPr>
        <p:txBody>
          <a:bodyPr/>
          <a:lstStyle/>
          <a:p>
            <a:r>
              <a:rPr lang="es-MX" sz="2000" b="1" dirty="0">
                <a:effectLst/>
                <a:latin typeface="Times New Roman" panose="02020603050405020304" pitchFamily="18" charset="0"/>
                <a:ea typeface="Times New Roman" panose="02020603050405020304" pitchFamily="18" charset="0"/>
              </a:rPr>
              <a:t>Codificadores paramétricos:</a:t>
            </a:r>
          </a:p>
          <a:p>
            <a:pPr marL="0" indent="0">
              <a:buNone/>
            </a:pPr>
            <a:endParaRPr lang="es-CO" dirty="0"/>
          </a:p>
        </p:txBody>
      </p:sp>
      <p:pic>
        <p:nvPicPr>
          <p:cNvPr id="4" name="Imagen 3">
            <a:extLst>
              <a:ext uri="{FF2B5EF4-FFF2-40B4-BE49-F238E27FC236}">
                <a16:creationId xmlns:a16="http://schemas.microsoft.com/office/drawing/2014/main" id="{9504758C-0F17-4C3E-BF19-B6952C5EE75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57283" y="1842052"/>
            <a:ext cx="6274256" cy="3710609"/>
          </a:xfrm>
          <a:prstGeom prst="rect">
            <a:avLst/>
          </a:prstGeom>
        </p:spPr>
      </p:pic>
    </p:spTree>
    <p:extLst>
      <p:ext uri="{BB962C8B-B14F-4D97-AF65-F5344CB8AC3E}">
        <p14:creationId xmlns:p14="http://schemas.microsoft.com/office/powerpoint/2010/main" val="2844807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EF65F7-93F5-4080-9839-7D994526DC22}"/>
              </a:ext>
            </a:extLst>
          </p:cNvPr>
          <p:cNvSpPr>
            <a:spLocks noGrp="1"/>
          </p:cNvSpPr>
          <p:nvPr>
            <p:ph idx="1"/>
          </p:nvPr>
        </p:nvSpPr>
        <p:spPr>
          <a:xfrm>
            <a:off x="1141412" y="1934817"/>
            <a:ext cx="9905999" cy="3856384"/>
          </a:xfrm>
        </p:spPr>
        <p:txBody>
          <a:bodyPr/>
          <a:lstStyle/>
          <a:p>
            <a:r>
              <a:rPr lang="es-MX" sz="2000" b="1" dirty="0" err="1">
                <a:effectLst/>
                <a:latin typeface="Times New Roman" panose="02020603050405020304" pitchFamily="18" charset="0"/>
                <a:ea typeface="Times New Roman" panose="02020603050405020304" pitchFamily="18" charset="0"/>
              </a:rPr>
              <a:t>Vocoders</a:t>
            </a:r>
            <a:r>
              <a:rPr lang="es-MX" sz="2000" b="1" dirty="0">
                <a:effectLst/>
                <a:latin typeface="Times New Roman" panose="02020603050405020304" pitchFamily="18" charset="0"/>
                <a:ea typeface="Times New Roman" panose="02020603050405020304" pitchFamily="18" charset="0"/>
              </a:rPr>
              <a:t>:</a:t>
            </a:r>
          </a:p>
          <a:p>
            <a:pPr marL="0" indent="0">
              <a:buNone/>
            </a:pPr>
            <a:endParaRPr lang="es-CO" dirty="0"/>
          </a:p>
        </p:txBody>
      </p:sp>
      <p:pic>
        <p:nvPicPr>
          <p:cNvPr id="4" name="Imagen 3">
            <a:extLst>
              <a:ext uri="{FF2B5EF4-FFF2-40B4-BE49-F238E27FC236}">
                <a16:creationId xmlns:a16="http://schemas.microsoft.com/office/drawing/2014/main" id="{215D99E2-E8F8-4AD7-996B-6AD3DDE50A6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989841" y="2504662"/>
            <a:ext cx="6209140" cy="2071880"/>
          </a:xfrm>
          <a:prstGeom prst="rect">
            <a:avLst/>
          </a:prstGeom>
        </p:spPr>
      </p:pic>
    </p:spTree>
    <p:extLst>
      <p:ext uri="{BB962C8B-B14F-4D97-AF65-F5344CB8AC3E}">
        <p14:creationId xmlns:p14="http://schemas.microsoft.com/office/powerpoint/2010/main" val="42065359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57_TF45165253" id="{28A1825B-CA0F-4D67-9785-55DD8DA7BCD9}" vid="{0BFE6581-3A41-4C3B-BF41-7EE5BD70DA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Diseño de circuito</Template>
  <TotalTime>1653</TotalTime>
  <Words>1492</Words>
  <Application>Microsoft Office PowerPoint</Application>
  <PresentationFormat>Panorámica</PresentationFormat>
  <Paragraphs>53</Paragraphs>
  <Slides>27</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27</vt:i4>
      </vt:variant>
    </vt:vector>
  </HeadingPairs>
  <TitlesOfParts>
    <vt:vector size="35" baseType="lpstr">
      <vt:lpstr>-apple-system</vt:lpstr>
      <vt:lpstr>Arial</vt:lpstr>
      <vt:lpstr>Calibri</vt:lpstr>
      <vt:lpstr>Lucida Grande</vt:lpstr>
      <vt:lpstr>Symbol</vt:lpstr>
      <vt:lpstr>Times New Roman</vt:lpstr>
      <vt:lpstr>Tw Cen MT</vt:lpstr>
      <vt:lpstr>Circuito</vt:lpstr>
      <vt:lpstr>Compresor de audio</vt:lpstr>
      <vt:lpstr>INTRODUCCIÓN</vt:lpstr>
      <vt:lpstr>OBJETIVOS</vt:lpstr>
      <vt:lpstr>Definición</vt:lpstr>
      <vt:lpstr>Tipos fundamentales</vt:lpstr>
      <vt:lpstr>CODEC</vt:lpstr>
      <vt:lpstr>Tipos de códecs</vt:lpstr>
      <vt:lpstr>Presentación de PowerPoint</vt:lpstr>
      <vt:lpstr>Presentación de PowerPoint</vt:lpstr>
      <vt:lpstr>Presentación de PowerPoint</vt:lpstr>
      <vt:lpstr>Parámetros para la codificación</vt:lpstr>
      <vt:lpstr>Artículos relacionados</vt:lpstr>
      <vt:lpstr>Ejemplo práctico</vt:lpstr>
      <vt:lpstr>FFmpeg</vt:lpstr>
      <vt:lpstr>finalidad</vt:lpstr>
      <vt:lpstr>seguridad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resultados</vt:lpstr>
      <vt:lpstr>Conclusiones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Lorem Ipsum</dc:title>
  <dc:creator>NICOLAS HERRERA RUBIANO</dc:creator>
  <cp:lastModifiedBy>NICOLAS HERRERA RUBIANO</cp:lastModifiedBy>
  <cp:revision>19</cp:revision>
  <dcterms:created xsi:type="dcterms:W3CDTF">2020-08-14T10:17:17Z</dcterms:created>
  <dcterms:modified xsi:type="dcterms:W3CDTF">2020-08-19T14:49:32Z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